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DC26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Restaurant Opening Timeline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Restaurant Opening Timeline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22989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86413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61931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25355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500873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64297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539815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03239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578757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2181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617699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81123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656641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20065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695583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59007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734525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97949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773467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36891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812409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75833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851351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14775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890293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53717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929235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892659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968177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931601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1007118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970542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15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1046060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1009484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29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1085002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1048426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12</a:t>
            </a:r>
            <a:endParaRPr lang="en-US" sz="700" dirty="0"/>
          </a:p>
        </p:txBody>
      </p:sp>
      <p:sp>
        <p:nvSpPr>
          <p:cNvPr id="41" name="Shape 39"/>
          <p:cNvSpPr/>
          <p:nvPr/>
        </p:nvSpPr>
        <p:spPr>
          <a:xfrm>
            <a:off x="1123944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1087368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26</a:t>
            </a:r>
            <a:endParaRPr lang="en-US" sz="700" dirty="0"/>
          </a:p>
        </p:txBody>
      </p:sp>
      <p:sp>
        <p:nvSpPr>
          <p:cNvPr id="43" name="Shape 41"/>
          <p:cNvSpPr/>
          <p:nvPr/>
        </p:nvSpPr>
        <p:spPr>
          <a:xfrm>
            <a:off x="1162886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1126310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10</a:t>
            </a:r>
            <a:endParaRPr lang="en-US" sz="700" dirty="0"/>
          </a:p>
        </p:txBody>
      </p:sp>
      <p:sp>
        <p:nvSpPr>
          <p:cNvPr id="45" name="Text 43"/>
          <p:cNvSpPr/>
          <p:nvPr/>
        </p:nvSpPr>
        <p:spPr>
          <a:xfrm>
            <a:off x="365760" y="1033272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Concept &amp; lease</a:t>
            </a:r>
            <a:endParaRPr lang="en-US" sz="900" dirty="0"/>
          </a:p>
        </p:txBody>
      </p:sp>
      <p:sp>
        <p:nvSpPr>
          <p:cNvPr id="46" name="Shape 44"/>
          <p:cNvSpPr/>
          <p:nvPr/>
        </p:nvSpPr>
        <p:spPr>
          <a:xfrm>
            <a:off x="3840480" y="1084811"/>
            <a:ext cx="1947097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47" name="Text 45"/>
          <p:cNvSpPr/>
          <p:nvPr/>
        </p:nvSpPr>
        <p:spPr>
          <a:xfrm>
            <a:off x="365760" y="1191214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Concept &amp; menu direction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3840480" y="1236934"/>
            <a:ext cx="834470" cy="66502"/>
          </a:xfrm>
          <a:prstGeom prst="roundRect">
            <a:avLst>
              <a:gd name="adj" fmla="val 41250"/>
            </a:avLst>
          </a:prstGeom>
          <a:solidFill>
            <a:srgbClr val="64748B"/>
          </a:solidFill>
          <a:ln/>
        </p:spPr>
      </p:sp>
      <p:sp>
        <p:nvSpPr>
          <p:cNvPr id="49" name="Shape 47"/>
          <p:cNvSpPr/>
          <p:nvPr/>
        </p:nvSpPr>
        <p:spPr>
          <a:xfrm>
            <a:off x="3840480" y="1236934"/>
            <a:ext cx="834470" cy="6650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50" name="Text 48"/>
          <p:cNvSpPr/>
          <p:nvPr/>
        </p:nvSpPr>
        <p:spPr>
          <a:xfrm>
            <a:off x="365760" y="1349156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Site search &amp; financial model</a:t>
            </a:r>
            <a:endParaRPr lang="en-US" sz="900" dirty="0"/>
          </a:p>
        </p:txBody>
      </p:sp>
      <p:sp>
        <p:nvSpPr>
          <p:cNvPr id="51" name="Shape 49"/>
          <p:cNvSpPr/>
          <p:nvPr/>
        </p:nvSpPr>
        <p:spPr>
          <a:xfrm>
            <a:off x="4118637" y="1394876"/>
            <a:ext cx="1112627" cy="66502"/>
          </a:xfrm>
          <a:prstGeom prst="roundRect">
            <a:avLst>
              <a:gd name="adj" fmla="val 41250"/>
            </a:avLst>
          </a:prstGeom>
          <a:solidFill>
            <a:srgbClr val="94A3B8"/>
          </a:solidFill>
          <a:ln/>
        </p:spPr>
      </p:sp>
      <p:sp>
        <p:nvSpPr>
          <p:cNvPr id="52" name="Shape 50"/>
          <p:cNvSpPr/>
          <p:nvPr/>
        </p:nvSpPr>
        <p:spPr>
          <a:xfrm>
            <a:off x="4118637" y="1394876"/>
            <a:ext cx="1112627" cy="6650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53" name="Text 51"/>
          <p:cNvSpPr/>
          <p:nvPr/>
        </p:nvSpPr>
        <p:spPr>
          <a:xfrm>
            <a:off x="365760" y="1507097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Lease negotiation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5092185" y="1552817"/>
            <a:ext cx="695392" cy="66502"/>
          </a:xfrm>
          <a:prstGeom prst="roundRect">
            <a:avLst>
              <a:gd name="adj" fmla="val 41250"/>
            </a:avLst>
          </a:prstGeom>
          <a:solidFill>
            <a:srgbClr val="64748B"/>
          </a:solidFill>
          <a:ln/>
        </p:spPr>
      </p:sp>
      <p:sp>
        <p:nvSpPr>
          <p:cNvPr id="55" name="Shape 53"/>
          <p:cNvSpPr/>
          <p:nvPr/>
        </p:nvSpPr>
        <p:spPr>
          <a:xfrm>
            <a:off x="5092185" y="1552817"/>
            <a:ext cx="695392" cy="6650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56" name="Text 54"/>
          <p:cNvSpPr/>
          <p:nvPr/>
        </p:nvSpPr>
        <p:spPr>
          <a:xfrm>
            <a:off x="365760" y="1665039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Lease signed</a:t>
            </a:r>
            <a:endParaRPr lang="en-US" sz="900" dirty="0"/>
          </a:p>
        </p:txBody>
      </p:sp>
      <p:sp>
        <p:nvSpPr>
          <p:cNvPr id="57" name="Shape 55"/>
          <p:cNvSpPr/>
          <p:nvPr/>
        </p:nvSpPr>
        <p:spPr>
          <a:xfrm>
            <a:off x="5705281" y="1680002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58" name="Text 56"/>
          <p:cNvSpPr/>
          <p:nvPr/>
        </p:nvSpPr>
        <p:spPr>
          <a:xfrm>
            <a:off x="365760" y="1822981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Design &amp; permits</a:t>
            </a:r>
            <a:endParaRPr lang="en-US" sz="900" dirty="0"/>
          </a:p>
        </p:txBody>
      </p:sp>
      <p:sp>
        <p:nvSpPr>
          <p:cNvPr id="59" name="Shape 57"/>
          <p:cNvSpPr/>
          <p:nvPr/>
        </p:nvSpPr>
        <p:spPr>
          <a:xfrm>
            <a:off x="5787577" y="1874520"/>
            <a:ext cx="250341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60" name="Text 58"/>
          <p:cNvSpPr/>
          <p:nvPr/>
        </p:nvSpPr>
        <p:spPr>
          <a:xfrm>
            <a:off x="365760" y="1980923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Space &amp; kitchen design</a:t>
            </a:r>
            <a:endParaRPr lang="en-US" sz="900" dirty="0"/>
          </a:p>
        </p:txBody>
      </p:sp>
      <p:sp>
        <p:nvSpPr>
          <p:cNvPr id="61" name="Shape 59"/>
          <p:cNvSpPr/>
          <p:nvPr/>
        </p:nvSpPr>
        <p:spPr>
          <a:xfrm>
            <a:off x="5787577" y="2026643"/>
            <a:ext cx="973548" cy="66502"/>
          </a:xfrm>
          <a:prstGeom prst="roundRect">
            <a:avLst>
              <a:gd name="adj" fmla="val 41250"/>
            </a:avLst>
          </a:prstGeom>
          <a:solidFill>
            <a:srgbClr val="2563EB"/>
          </a:solidFill>
          <a:ln/>
        </p:spPr>
      </p:sp>
      <p:sp>
        <p:nvSpPr>
          <p:cNvPr id="62" name="Shape 60"/>
          <p:cNvSpPr/>
          <p:nvPr/>
        </p:nvSpPr>
        <p:spPr>
          <a:xfrm>
            <a:off x="5787577" y="2026643"/>
            <a:ext cx="973548" cy="6650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3" name="Text 61"/>
          <p:cNvSpPr/>
          <p:nvPr/>
        </p:nvSpPr>
        <p:spPr>
          <a:xfrm>
            <a:off x="365760" y="2138865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Architectural drawings</a:t>
            </a:r>
            <a:endParaRPr lang="en-US" sz="900" dirty="0"/>
          </a:p>
        </p:txBody>
      </p:sp>
      <p:sp>
        <p:nvSpPr>
          <p:cNvPr id="64" name="Shape 62"/>
          <p:cNvSpPr/>
          <p:nvPr/>
        </p:nvSpPr>
        <p:spPr>
          <a:xfrm>
            <a:off x="6482968" y="2184585"/>
            <a:ext cx="834470" cy="66502"/>
          </a:xfrm>
          <a:prstGeom prst="roundRect">
            <a:avLst>
              <a:gd name="adj" fmla="val 41250"/>
            </a:avLst>
          </a:prstGeom>
          <a:solidFill>
            <a:srgbClr val="3B82F6"/>
          </a:solidFill>
          <a:ln/>
        </p:spPr>
      </p:sp>
      <p:sp>
        <p:nvSpPr>
          <p:cNvPr id="65" name="Shape 63"/>
          <p:cNvSpPr/>
          <p:nvPr/>
        </p:nvSpPr>
        <p:spPr>
          <a:xfrm>
            <a:off x="6482968" y="2184585"/>
            <a:ext cx="751023" cy="6650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6" name="Text 64"/>
          <p:cNvSpPr/>
          <p:nvPr/>
        </p:nvSpPr>
        <p:spPr>
          <a:xfrm>
            <a:off x="365760" y="2296807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Permit submission &amp; review</a:t>
            </a:r>
            <a:endParaRPr lang="en-US" sz="900" dirty="0"/>
          </a:p>
        </p:txBody>
      </p:sp>
      <p:sp>
        <p:nvSpPr>
          <p:cNvPr id="67" name="Shape 65"/>
          <p:cNvSpPr/>
          <p:nvPr/>
        </p:nvSpPr>
        <p:spPr>
          <a:xfrm>
            <a:off x="7317438" y="2342527"/>
            <a:ext cx="973548" cy="66502"/>
          </a:xfrm>
          <a:prstGeom prst="roundRect">
            <a:avLst>
              <a:gd name="adj" fmla="val 41250"/>
            </a:avLst>
          </a:prstGeom>
          <a:solidFill>
            <a:srgbClr val="2563EB"/>
          </a:solidFill>
          <a:ln/>
        </p:spPr>
      </p:sp>
      <p:sp>
        <p:nvSpPr>
          <p:cNvPr id="68" name="Shape 66"/>
          <p:cNvSpPr/>
          <p:nvPr/>
        </p:nvSpPr>
        <p:spPr>
          <a:xfrm>
            <a:off x="7317438" y="2342527"/>
            <a:ext cx="486774" cy="6650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9" name="Text 67"/>
          <p:cNvSpPr/>
          <p:nvPr/>
        </p:nvSpPr>
        <p:spPr>
          <a:xfrm>
            <a:off x="365760" y="2454748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Building permit issued</a:t>
            </a:r>
            <a:endParaRPr lang="en-US" sz="900" dirty="0"/>
          </a:p>
        </p:txBody>
      </p:sp>
      <p:sp>
        <p:nvSpPr>
          <p:cNvPr id="70" name="Shape 68"/>
          <p:cNvSpPr/>
          <p:nvPr/>
        </p:nvSpPr>
        <p:spPr>
          <a:xfrm>
            <a:off x="8208690" y="2469711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71" name="Text 69"/>
          <p:cNvSpPr/>
          <p:nvPr/>
        </p:nvSpPr>
        <p:spPr>
          <a:xfrm>
            <a:off x="365760" y="2612690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Equipment &amp; smallwares</a:t>
            </a:r>
            <a:endParaRPr lang="en-US" sz="900" dirty="0"/>
          </a:p>
        </p:txBody>
      </p:sp>
      <p:sp>
        <p:nvSpPr>
          <p:cNvPr id="72" name="Shape 70"/>
          <p:cNvSpPr/>
          <p:nvPr/>
        </p:nvSpPr>
        <p:spPr>
          <a:xfrm>
            <a:off x="6900203" y="2664229"/>
            <a:ext cx="3059723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73" name="Text 71"/>
          <p:cNvSpPr/>
          <p:nvPr/>
        </p:nvSpPr>
        <p:spPr>
          <a:xfrm>
            <a:off x="365760" y="2770632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Kitchen equipment order</a:t>
            </a:r>
            <a:endParaRPr lang="en-US" sz="900" dirty="0"/>
          </a:p>
        </p:txBody>
      </p:sp>
      <p:sp>
        <p:nvSpPr>
          <p:cNvPr id="74" name="Shape 72"/>
          <p:cNvSpPr/>
          <p:nvPr/>
        </p:nvSpPr>
        <p:spPr>
          <a:xfrm>
            <a:off x="6900203" y="2816352"/>
            <a:ext cx="2086175" cy="66502"/>
          </a:xfrm>
          <a:prstGeom prst="roundRect">
            <a:avLst>
              <a:gd name="adj" fmla="val 41250"/>
            </a:avLst>
          </a:prstGeom>
          <a:solidFill>
            <a:srgbClr val="A855F7"/>
          </a:solidFill>
          <a:ln/>
        </p:spPr>
      </p:sp>
      <p:sp>
        <p:nvSpPr>
          <p:cNvPr id="75" name="Shape 73"/>
          <p:cNvSpPr/>
          <p:nvPr/>
        </p:nvSpPr>
        <p:spPr>
          <a:xfrm>
            <a:off x="6900203" y="2816352"/>
            <a:ext cx="834470" cy="6650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76" name="Text 74"/>
          <p:cNvSpPr/>
          <p:nvPr/>
        </p:nvSpPr>
        <p:spPr>
          <a:xfrm>
            <a:off x="365760" y="2928574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Hood &amp; fire suppression order</a:t>
            </a:r>
            <a:endParaRPr lang="en-US" sz="900" dirty="0"/>
          </a:p>
        </p:txBody>
      </p:sp>
      <p:sp>
        <p:nvSpPr>
          <p:cNvPr id="77" name="Shape 75"/>
          <p:cNvSpPr/>
          <p:nvPr/>
        </p:nvSpPr>
        <p:spPr>
          <a:xfrm>
            <a:off x="7039281" y="2974294"/>
            <a:ext cx="1947097" cy="66502"/>
          </a:xfrm>
          <a:prstGeom prst="roundRect">
            <a:avLst>
              <a:gd name="adj" fmla="val 41250"/>
            </a:avLst>
          </a:prstGeom>
          <a:solidFill>
            <a:srgbClr val="C084FC"/>
          </a:solidFill>
          <a:ln/>
        </p:spPr>
      </p:sp>
      <p:sp>
        <p:nvSpPr>
          <p:cNvPr id="78" name="Shape 76"/>
          <p:cNvSpPr/>
          <p:nvPr/>
        </p:nvSpPr>
        <p:spPr>
          <a:xfrm>
            <a:off x="7039281" y="2974294"/>
            <a:ext cx="778839" cy="6650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79" name="Text 77"/>
          <p:cNvSpPr/>
          <p:nvPr/>
        </p:nvSpPr>
        <p:spPr>
          <a:xfrm>
            <a:off x="365760" y="3086516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POS, furniture &amp; smallwares</a:t>
            </a:r>
            <a:endParaRPr lang="en-US" sz="900" dirty="0"/>
          </a:p>
        </p:txBody>
      </p:sp>
      <p:sp>
        <p:nvSpPr>
          <p:cNvPr id="80" name="Shape 78"/>
          <p:cNvSpPr/>
          <p:nvPr/>
        </p:nvSpPr>
        <p:spPr>
          <a:xfrm>
            <a:off x="8290986" y="3132236"/>
            <a:ext cx="1668940" cy="66502"/>
          </a:xfrm>
          <a:prstGeom prst="roundRect">
            <a:avLst>
              <a:gd name="adj" fmla="val 41250"/>
            </a:avLst>
          </a:prstGeom>
          <a:solidFill>
            <a:srgbClr val="A855F7"/>
          </a:solidFill>
          <a:ln/>
        </p:spPr>
      </p:sp>
      <p:sp>
        <p:nvSpPr>
          <p:cNvPr id="81" name="Shape 79"/>
          <p:cNvSpPr/>
          <p:nvPr/>
        </p:nvSpPr>
        <p:spPr>
          <a:xfrm>
            <a:off x="8290986" y="3132236"/>
            <a:ext cx="166894" cy="6650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2" name="Text 80"/>
          <p:cNvSpPr/>
          <p:nvPr/>
        </p:nvSpPr>
        <p:spPr>
          <a:xfrm>
            <a:off x="365760" y="3244457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Build-out</a:t>
            </a:r>
            <a:endParaRPr lang="en-US" sz="900" dirty="0"/>
          </a:p>
        </p:txBody>
      </p:sp>
      <p:sp>
        <p:nvSpPr>
          <p:cNvPr id="83" name="Shape 81"/>
          <p:cNvSpPr/>
          <p:nvPr/>
        </p:nvSpPr>
        <p:spPr>
          <a:xfrm>
            <a:off x="8290986" y="3295996"/>
            <a:ext cx="2781566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84" name="Text 82"/>
          <p:cNvSpPr/>
          <p:nvPr/>
        </p:nvSpPr>
        <p:spPr>
          <a:xfrm>
            <a:off x="365760" y="3402399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Demolition &amp; MEP rough-in</a:t>
            </a:r>
            <a:endParaRPr lang="en-US" sz="900" dirty="0"/>
          </a:p>
        </p:txBody>
      </p:sp>
      <p:sp>
        <p:nvSpPr>
          <p:cNvPr id="85" name="Shape 83"/>
          <p:cNvSpPr/>
          <p:nvPr/>
        </p:nvSpPr>
        <p:spPr>
          <a:xfrm>
            <a:off x="8290986" y="3448119"/>
            <a:ext cx="973548" cy="66502"/>
          </a:xfrm>
          <a:prstGeom prst="roundRect">
            <a:avLst>
              <a:gd name="adj" fmla="val 41250"/>
            </a:avLst>
          </a:prstGeom>
          <a:solidFill>
            <a:srgbClr val="F59E0B"/>
          </a:solidFill>
          <a:ln/>
        </p:spPr>
      </p:sp>
      <p:sp>
        <p:nvSpPr>
          <p:cNvPr id="86" name="Text 84"/>
          <p:cNvSpPr/>
          <p:nvPr/>
        </p:nvSpPr>
        <p:spPr>
          <a:xfrm>
            <a:off x="365760" y="3560341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Kitchen infrastructure</a:t>
            </a:r>
            <a:endParaRPr lang="en-US" sz="900" dirty="0"/>
          </a:p>
        </p:txBody>
      </p:sp>
      <p:sp>
        <p:nvSpPr>
          <p:cNvPr id="87" name="Shape 85"/>
          <p:cNvSpPr/>
          <p:nvPr/>
        </p:nvSpPr>
        <p:spPr>
          <a:xfrm>
            <a:off x="9125456" y="3606061"/>
            <a:ext cx="834470" cy="66502"/>
          </a:xfrm>
          <a:prstGeom prst="roundRect">
            <a:avLst>
              <a:gd name="adj" fmla="val 41250"/>
            </a:avLst>
          </a:prstGeom>
          <a:solidFill>
            <a:srgbClr val="FBBF24"/>
          </a:solidFill>
          <a:ln/>
        </p:spPr>
      </p:sp>
      <p:sp>
        <p:nvSpPr>
          <p:cNvPr id="88" name="Text 86"/>
          <p:cNvSpPr/>
          <p:nvPr/>
        </p:nvSpPr>
        <p:spPr>
          <a:xfrm>
            <a:off x="365760" y="3718283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Hood &amp; suppression install</a:t>
            </a:r>
            <a:endParaRPr lang="en-US" sz="900" dirty="0"/>
          </a:p>
        </p:txBody>
      </p:sp>
      <p:sp>
        <p:nvSpPr>
          <p:cNvPr id="89" name="Shape 87"/>
          <p:cNvSpPr/>
          <p:nvPr/>
        </p:nvSpPr>
        <p:spPr>
          <a:xfrm>
            <a:off x="9542691" y="3764003"/>
            <a:ext cx="556313" cy="66502"/>
          </a:xfrm>
          <a:prstGeom prst="roundRect">
            <a:avLst>
              <a:gd name="adj" fmla="val 41250"/>
            </a:avLst>
          </a:prstGeom>
          <a:solidFill>
            <a:srgbClr val="F59E0B"/>
          </a:solidFill>
          <a:ln/>
        </p:spPr>
      </p:sp>
      <p:sp>
        <p:nvSpPr>
          <p:cNvPr id="90" name="Text 88"/>
          <p:cNvSpPr/>
          <p:nvPr/>
        </p:nvSpPr>
        <p:spPr>
          <a:xfrm>
            <a:off x="365760" y="3876225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Equipment install</a:t>
            </a:r>
            <a:endParaRPr lang="en-US" sz="900" dirty="0"/>
          </a:p>
        </p:txBody>
      </p:sp>
      <p:sp>
        <p:nvSpPr>
          <p:cNvPr id="91" name="Shape 89"/>
          <p:cNvSpPr/>
          <p:nvPr/>
        </p:nvSpPr>
        <p:spPr>
          <a:xfrm>
            <a:off x="9959926" y="3921945"/>
            <a:ext cx="556313" cy="66502"/>
          </a:xfrm>
          <a:prstGeom prst="roundRect">
            <a:avLst>
              <a:gd name="adj" fmla="val 41250"/>
            </a:avLst>
          </a:prstGeom>
          <a:solidFill>
            <a:srgbClr val="FBBF24"/>
          </a:solidFill>
          <a:ln/>
        </p:spPr>
      </p:sp>
      <p:sp>
        <p:nvSpPr>
          <p:cNvPr id="92" name="Text 90"/>
          <p:cNvSpPr/>
          <p:nvPr/>
        </p:nvSpPr>
        <p:spPr>
          <a:xfrm>
            <a:off x="365760" y="4034167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Finishes &amp; front of house</a:t>
            </a:r>
            <a:endParaRPr lang="en-US" sz="900" dirty="0"/>
          </a:p>
        </p:txBody>
      </p:sp>
      <p:sp>
        <p:nvSpPr>
          <p:cNvPr id="93" name="Shape 91"/>
          <p:cNvSpPr/>
          <p:nvPr/>
        </p:nvSpPr>
        <p:spPr>
          <a:xfrm>
            <a:off x="9820848" y="4079887"/>
            <a:ext cx="1251705" cy="66502"/>
          </a:xfrm>
          <a:prstGeom prst="roundRect">
            <a:avLst>
              <a:gd name="adj" fmla="val 41250"/>
            </a:avLst>
          </a:prstGeom>
          <a:solidFill>
            <a:srgbClr val="F59E0B"/>
          </a:solidFill>
          <a:ln/>
        </p:spPr>
      </p:sp>
      <p:sp>
        <p:nvSpPr>
          <p:cNvPr id="94" name="Text 92"/>
          <p:cNvSpPr/>
          <p:nvPr/>
        </p:nvSpPr>
        <p:spPr>
          <a:xfrm>
            <a:off x="365760" y="4192108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Licensing &amp; inspections</a:t>
            </a:r>
            <a:endParaRPr lang="en-US" sz="900" dirty="0"/>
          </a:p>
        </p:txBody>
      </p:sp>
      <p:sp>
        <p:nvSpPr>
          <p:cNvPr id="95" name="Shape 93"/>
          <p:cNvSpPr/>
          <p:nvPr/>
        </p:nvSpPr>
        <p:spPr>
          <a:xfrm>
            <a:off x="5926655" y="4243647"/>
            <a:ext cx="5563133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96" name="Text 94"/>
          <p:cNvSpPr/>
          <p:nvPr/>
        </p:nvSpPr>
        <p:spPr>
          <a:xfrm>
            <a:off x="365760" y="4350050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Business licence &amp; food permit</a:t>
            </a:r>
            <a:endParaRPr lang="en-US" sz="900" dirty="0"/>
          </a:p>
        </p:txBody>
      </p:sp>
      <p:sp>
        <p:nvSpPr>
          <p:cNvPr id="97" name="Shape 95"/>
          <p:cNvSpPr/>
          <p:nvPr/>
        </p:nvSpPr>
        <p:spPr>
          <a:xfrm>
            <a:off x="5926655" y="4395770"/>
            <a:ext cx="1251705" cy="66502"/>
          </a:xfrm>
          <a:prstGeom prst="roundRect">
            <a:avLst>
              <a:gd name="adj" fmla="val 41250"/>
            </a:avLst>
          </a:prstGeom>
          <a:solidFill>
            <a:srgbClr val="A16207"/>
          </a:solidFill>
          <a:ln/>
        </p:spPr>
      </p:sp>
      <p:sp>
        <p:nvSpPr>
          <p:cNvPr id="98" name="Shape 96"/>
          <p:cNvSpPr/>
          <p:nvPr/>
        </p:nvSpPr>
        <p:spPr>
          <a:xfrm>
            <a:off x="5926655" y="4395770"/>
            <a:ext cx="1251705" cy="6650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9" name="Text 97"/>
          <p:cNvSpPr/>
          <p:nvPr/>
        </p:nvSpPr>
        <p:spPr>
          <a:xfrm>
            <a:off x="365760" y="4507992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Liquor licence application</a:t>
            </a:r>
            <a:endParaRPr lang="en-US" sz="900" dirty="0"/>
          </a:p>
        </p:txBody>
      </p:sp>
      <p:sp>
        <p:nvSpPr>
          <p:cNvPr id="100" name="Shape 98"/>
          <p:cNvSpPr/>
          <p:nvPr/>
        </p:nvSpPr>
        <p:spPr>
          <a:xfrm>
            <a:off x="5926655" y="4553712"/>
            <a:ext cx="4728663" cy="66502"/>
          </a:xfrm>
          <a:prstGeom prst="roundRect">
            <a:avLst>
              <a:gd name="adj" fmla="val 41250"/>
            </a:avLst>
          </a:prstGeom>
          <a:solidFill>
            <a:srgbClr val="CA8A04"/>
          </a:solidFill>
          <a:ln/>
        </p:spPr>
      </p:sp>
      <p:sp>
        <p:nvSpPr>
          <p:cNvPr id="101" name="Shape 99"/>
          <p:cNvSpPr/>
          <p:nvPr/>
        </p:nvSpPr>
        <p:spPr>
          <a:xfrm>
            <a:off x="5926655" y="4553712"/>
            <a:ext cx="1891465" cy="6650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2" name="Text 100"/>
          <p:cNvSpPr/>
          <p:nvPr/>
        </p:nvSpPr>
        <p:spPr>
          <a:xfrm>
            <a:off x="365760" y="4665934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Health &amp; fire inspections</a:t>
            </a:r>
            <a:endParaRPr lang="en-US" sz="900" dirty="0"/>
          </a:p>
        </p:txBody>
      </p:sp>
      <p:sp>
        <p:nvSpPr>
          <p:cNvPr id="103" name="Shape 101"/>
          <p:cNvSpPr/>
          <p:nvPr/>
        </p:nvSpPr>
        <p:spPr>
          <a:xfrm>
            <a:off x="10794396" y="4711654"/>
            <a:ext cx="556313" cy="66502"/>
          </a:xfrm>
          <a:prstGeom prst="roundRect">
            <a:avLst>
              <a:gd name="adj" fmla="val 41250"/>
            </a:avLst>
          </a:prstGeom>
          <a:solidFill>
            <a:srgbClr val="A16207"/>
          </a:solidFill>
          <a:ln/>
        </p:spPr>
      </p:sp>
      <p:sp>
        <p:nvSpPr>
          <p:cNvPr id="104" name="Text 102"/>
          <p:cNvSpPr/>
          <p:nvPr/>
        </p:nvSpPr>
        <p:spPr>
          <a:xfrm>
            <a:off x="365760" y="4823876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Certificate of occupancy</a:t>
            </a:r>
            <a:endParaRPr lang="en-US" sz="900" dirty="0"/>
          </a:p>
        </p:txBody>
      </p:sp>
      <p:sp>
        <p:nvSpPr>
          <p:cNvPr id="105" name="Shape 103"/>
          <p:cNvSpPr/>
          <p:nvPr/>
        </p:nvSpPr>
        <p:spPr>
          <a:xfrm>
            <a:off x="11324045" y="4838839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06" name="Text 104"/>
          <p:cNvSpPr/>
          <p:nvPr/>
        </p:nvSpPr>
        <p:spPr>
          <a:xfrm>
            <a:off x="365760" y="4981817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Hiring, menu &amp; soft opening</a:t>
            </a:r>
            <a:endParaRPr lang="en-US" sz="900" dirty="0"/>
          </a:p>
        </p:txBody>
      </p:sp>
      <p:sp>
        <p:nvSpPr>
          <p:cNvPr id="107" name="Shape 105"/>
          <p:cNvSpPr/>
          <p:nvPr/>
        </p:nvSpPr>
        <p:spPr>
          <a:xfrm>
            <a:off x="8847300" y="5033356"/>
            <a:ext cx="292064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08" name="Text 106"/>
          <p:cNvSpPr/>
          <p:nvPr/>
        </p:nvSpPr>
        <p:spPr>
          <a:xfrm>
            <a:off x="365760" y="5139759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Chef &amp; management hires</a:t>
            </a:r>
            <a:endParaRPr lang="en-US" sz="900" dirty="0"/>
          </a:p>
        </p:txBody>
      </p:sp>
      <p:sp>
        <p:nvSpPr>
          <p:cNvPr id="109" name="Shape 107"/>
          <p:cNvSpPr/>
          <p:nvPr/>
        </p:nvSpPr>
        <p:spPr>
          <a:xfrm>
            <a:off x="8847300" y="5185479"/>
            <a:ext cx="1112627" cy="66502"/>
          </a:xfrm>
          <a:prstGeom prst="roundRect">
            <a:avLst>
              <a:gd name="adj" fmla="val 41250"/>
            </a:avLst>
          </a:prstGeom>
          <a:solidFill>
            <a:srgbClr val="DC2626"/>
          </a:solidFill>
          <a:ln/>
        </p:spPr>
      </p:sp>
      <p:sp>
        <p:nvSpPr>
          <p:cNvPr id="110" name="Shape 108"/>
          <p:cNvSpPr/>
          <p:nvPr/>
        </p:nvSpPr>
        <p:spPr>
          <a:xfrm>
            <a:off x="8847300" y="5185479"/>
            <a:ext cx="222525" cy="6650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1" name="Text 109"/>
          <p:cNvSpPr/>
          <p:nvPr/>
        </p:nvSpPr>
        <p:spPr>
          <a:xfrm>
            <a:off x="365760" y="5297701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Menu costing &amp; testing</a:t>
            </a:r>
            <a:endParaRPr lang="en-US" sz="900" dirty="0"/>
          </a:p>
        </p:txBody>
      </p:sp>
      <p:sp>
        <p:nvSpPr>
          <p:cNvPr id="112" name="Shape 110"/>
          <p:cNvSpPr/>
          <p:nvPr/>
        </p:nvSpPr>
        <p:spPr>
          <a:xfrm>
            <a:off x="9820848" y="5343421"/>
            <a:ext cx="973548" cy="66502"/>
          </a:xfrm>
          <a:prstGeom prst="roundRect">
            <a:avLst>
              <a:gd name="adj" fmla="val 41250"/>
            </a:avLst>
          </a:prstGeom>
          <a:solidFill>
            <a:srgbClr val="EF4444"/>
          </a:solidFill>
          <a:ln/>
        </p:spPr>
      </p:sp>
      <p:sp>
        <p:nvSpPr>
          <p:cNvPr id="113" name="Text 111"/>
          <p:cNvSpPr/>
          <p:nvPr/>
        </p:nvSpPr>
        <p:spPr>
          <a:xfrm>
            <a:off x="365760" y="5455643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Line staff hiring</a:t>
            </a:r>
            <a:endParaRPr lang="en-US" sz="900" dirty="0"/>
          </a:p>
        </p:txBody>
      </p:sp>
      <p:sp>
        <p:nvSpPr>
          <p:cNvPr id="114" name="Shape 112"/>
          <p:cNvSpPr/>
          <p:nvPr/>
        </p:nvSpPr>
        <p:spPr>
          <a:xfrm>
            <a:off x="10377161" y="5501363"/>
            <a:ext cx="695392" cy="66502"/>
          </a:xfrm>
          <a:prstGeom prst="roundRect">
            <a:avLst>
              <a:gd name="adj" fmla="val 41250"/>
            </a:avLst>
          </a:prstGeom>
          <a:solidFill>
            <a:srgbClr val="DC2626"/>
          </a:solidFill>
          <a:ln/>
        </p:spPr>
      </p:sp>
      <p:sp>
        <p:nvSpPr>
          <p:cNvPr id="115" name="Text 113"/>
          <p:cNvSpPr/>
          <p:nvPr/>
        </p:nvSpPr>
        <p:spPr>
          <a:xfrm>
            <a:off x="365760" y="5613585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Staff training</a:t>
            </a:r>
            <a:endParaRPr lang="en-US" sz="900" dirty="0"/>
          </a:p>
        </p:txBody>
      </p:sp>
      <p:sp>
        <p:nvSpPr>
          <p:cNvPr id="116" name="Shape 114"/>
          <p:cNvSpPr/>
          <p:nvPr/>
        </p:nvSpPr>
        <p:spPr>
          <a:xfrm>
            <a:off x="11016921" y="5659305"/>
            <a:ext cx="556313" cy="66502"/>
          </a:xfrm>
          <a:prstGeom prst="roundRect">
            <a:avLst>
              <a:gd name="adj" fmla="val 41250"/>
            </a:avLst>
          </a:prstGeom>
          <a:solidFill>
            <a:srgbClr val="EF4444"/>
          </a:solidFill>
          <a:ln/>
        </p:spPr>
      </p:sp>
      <p:sp>
        <p:nvSpPr>
          <p:cNvPr id="117" name="Text 115"/>
          <p:cNvSpPr/>
          <p:nvPr/>
        </p:nvSpPr>
        <p:spPr>
          <a:xfrm>
            <a:off x="365760" y="5771527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Friends &amp; family service</a:t>
            </a:r>
            <a:endParaRPr lang="en-US" sz="900" dirty="0"/>
          </a:p>
        </p:txBody>
      </p:sp>
      <p:sp>
        <p:nvSpPr>
          <p:cNvPr id="118" name="Shape 116"/>
          <p:cNvSpPr/>
          <p:nvPr/>
        </p:nvSpPr>
        <p:spPr>
          <a:xfrm>
            <a:off x="11489788" y="5817247"/>
            <a:ext cx="111263" cy="66502"/>
          </a:xfrm>
          <a:prstGeom prst="roundRect">
            <a:avLst>
              <a:gd name="adj" fmla="val 41250"/>
            </a:avLst>
          </a:prstGeom>
          <a:solidFill>
            <a:srgbClr val="DC2626"/>
          </a:solidFill>
          <a:ln/>
        </p:spPr>
      </p:sp>
      <p:sp>
        <p:nvSpPr>
          <p:cNvPr id="119" name="Text 117"/>
          <p:cNvSpPr/>
          <p:nvPr/>
        </p:nvSpPr>
        <p:spPr>
          <a:xfrm>
            <a:off x="365760" y="5929468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Soft opening</a:t>
            </a:r>
            <a:endParaRPr lang="en-US" sz="900" dirty="0"/>
          </a:p>
        </p:txBody>
      </p:sp>
      <p:sp>
        <p:nvSpPr>
          <p:cNvPr id="120" name="Shape 118"/>
          <p:cNvSpPr/>
          <p:nvPr/>
        </p:nvSpPr>
        <p:spPr>
          <a:xfrm>
            <a:off x="11601050" y="5975188"/>
            <a:ext cx="166894" cy="66502"/>
          </a:xfrm>
          <a:prstGeom prst="roundRect">
            <a:avLst>
              <a:gd name="adj" fmla="val 41250"/>
            </a:avLst>
          </a:prstGeom>
          <a:solidFill>
            <a:srgbClr val="EF4444"/>
          </a:solidFill>
          <a:ln/>
        </p:spPr>
      </p:sp>
      <p:sp>
        <p:nvSpPr>
          <p:cNvPr id="121" name="Text 119"/>
          <p:cNvSpPr/>
          <p:nvPr/>
        </p:nvSpPr>
        <p:spPr>
          <a:xfrm>
            <a:off x="365760" y="6087410"/>
            <a:ext cx="3291840" cy="157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Grand opening</a:t>
            </a:r>
            <a:endParaRPr lang="en-US" sz="900" dirty="0"/>
          </a:p>
        </p:txBody>
      </p:sp>
      <p:sp>
        <p:nvSpPr>
          <p:cNvPr id="122" name="Shape 120"/>
          <p:cNvSpPr/>
          <p:nvPr/>
        </p:nvSpPr>
        <p:spPr>
          <a:xfrm>
            <a:off x="11685648" y="6102373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23" name="Text 121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26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26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26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26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26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26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2626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Concept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lease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Concept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menu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direction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search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financial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model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negotiation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signed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permits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Space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kitchen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Architectural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drawings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Architect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Permit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submission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Architect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permit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issued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Equipment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smallwares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Kitchen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equipment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order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Hood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suppression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order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POS,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furniture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smallwares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Build-out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Demolition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rough-in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Kitchen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infrastructure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Hood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suppression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Specialist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Equipment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Specialist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Finishes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front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house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Licensing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inspections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Business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licence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food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permit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Liquor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licence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application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Health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inspections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Inspector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Certificate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occupancy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Hiring,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menu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soft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Chef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hires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Menu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costing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Chef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staff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hiring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Staff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Friends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family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service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All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Soft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All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2026-07-24T04:16:55Z</dcterms:created>
  <dcterms:modified xsi:type="dcterms:W3CDTF">2026-07-24T04:16:55Z</dcterms:modified>
</cp:coreProperties>
</file>