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27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Retail Store Opening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Retail Store Opening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3124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466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7843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185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2562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04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7281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624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62000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8343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66720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62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7143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78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76158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2501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80877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220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85597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939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90316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658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95035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1378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99754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6097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104474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0816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109193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5535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113912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10254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Text 35"/>
          <p:cNvSpPr/>
          <p:nvPr/>
        </p:nvSpPr>
        <p:spPr>
          <a:xfrm>
            <a:off x="365760" y="10332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Site &amp; lease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840480" y="1074420"/>
            <a:ext cx="219107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11704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Catchment &amp; footfall analysis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840480" y="1216152"/>
            <a:ext cx="842720" cy="45720"/>
          </a:xfrm>
          <a:prstGeom prst="roundRect">
            <a:avLst>
              <a:gd name="adj" fmla="val 60000"/>
            </a:avLst>
          </a:prstGeom>
          <a:solidFill>
            <a:srgbClr val="64748B"/>
          </a:solidFill>
          <a:ln/>
        </p:spPr>
      </p:sp>
      <p:sp>
        <p:nvSpPr>
          <p:cNvPr id="41" name="Shape 39"/>
          <p:cNvSpPr/>
          <p:nvPr/>
        </p:nvSpPr>
        <p:spPr>
          <a:xfrm>
            <a:off x="3840480" y="1216152"/>
            <a:ext cx="842720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13075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shortlist &amp; sales forecast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4447239" y="1353312"/>
            <a:ext cx="842720" cy="45720"/>
          </a:xfrm>
          <a:prstGeom prst="roundRect">
            <a:avLst>
              <a:gd name="adj" fmla="val 60000"/>
            </a:avLst>
          </a:prstGeom>
          <a:solidFill>
            <a:srgbClr val="94A3B8"/>
          </a:solidFill>
          <a:ln/>
        </p:spPr>
      </p:sp>
      <p:sp>
        <p:nvSpPr>
          <p:cNvPr id="44" name="Shape 42"/>
          <p:cNvSpPr/>
          <p:nvPr/>
        </p:nvSpPr>
        <p:spPr>
          <a:xfrm>
            <a:off x="4447239" y="1353312"/>
            <a:ext cx="842720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14447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Lease negotiation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188833" y="1490472"/>
            <a:ext cx="842720" cy="45720"/>
          </a:xfrm>
          <a:prstGeom prst="roundRect">
            <a:avLst>
              <a:gd name="adj" fmla="val 60000"/>
            </a:avLst>
          </a:prstGeom>
          <a:solidFill>
            <a:srgbClr val="64748B"/>
          </a:solidFill>
          <a:ln/>
        </p:spPr>
      </p:sp>
      <p:sp>
        <p:nvSpPr>
          <p:cNvPr id="47" name="Shape 45"/>
          <p:cNvSpPr/>
          <p:nvPr/>
        </p:nvSpPr>
        <p:spPr>
          <a:xfrm>
            <a:off x="5188833" y="1490472"/>
            <a:ext cx="842720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15819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Lease signed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5949257" y="158648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17190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approvals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6031553" y="1760220"/>
            <a:ext cx="235961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18562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Store layout to brand standard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6031553" y="1901952"/>
            <a:ext cx="1011264" cy="45720"/>
          </a:xfrm>
          <a:prstGeom prst="roundRect">
            <a:avLst>
              <a:gd name="adj" fmla="val 60000"/>
            </a:avLst>
          </a:prstGeom>
          <a:solidFill>
            <a:srgbClr val="2563EB"/>
          </a:solidFill>
          <a:ln/>
        </p:spPr>
      </p:sp>
      <p:sp>
        <p:nvSpPr>
          <p:cNvPr id="54" name="Shape 52"/>
          <p:cNvSpPr/>
          <p:nvPr/>
        </p:nvSpPr>
        <p:spPr>
          <a:xfrm>
            <a:off x="6031553" y="1901952"/>
            <a:ext cx="1011264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19933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Shopfront &amp; signage design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6705729" y="2039112"/>
            <a:ext cx="842720" cy="45720"/>
          </a:xfrm>
          <a:prstGeom prst="roundRect">
            <a:avLst>
              <a:gd name="adj" fmla="val 60000"/>
            </a:avLst>
          </a:prstGeom>
          <a:solidFill>
            <a:srgbClr val="3B82F6"/>
          </a:solidFill>
          <a:ln/>
        </p:spPr>
      </p:sp>
      <p:sp>
        <p:nvSpPr>
          <p:cNvPr id="57" name="Shape 55"/>
          <p:cNvSpPr/>
          <p:nvPr/>
        </p:nvSpPr>
        <p:spPr>
          <a:xfrm>
            <a:off x="6705729" y="2039112"/>
            <a:ext cx="842720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21305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Landlord &amp; centre approval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7042817" y="2176272"/>
            <a:ext cx="842720" cy="45720"/>
          </a:xfrm>
          <a:prstGeom prst="roundRect">
            <a:avLst>
              <a:gd name="adj" fmla="val 60000"/>
            </a:avLst>
          </a:prstGeom>
          <a:solidFill>
            <a:srgbClr val="2563EB"/>
          </a:solidFill>
          <a:ln/>
        </p:spPr>
      </p:sp>
      <p:sp>
        <p:nvSpPr>
          <p:cNvPr id="60" name="Shape 58"/>
          <p:cNvSpPr/>
          <p:nvPr/>
        </p:nvSpPr>
        <p:spPr>
          <a:xfrm>
            <a:off x="7042817" y="2176272"/>
            <a:ext cx="674176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22677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Building &amp; signage permits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7379905" y="2313432"/>
            <a:ext cx="1011264" cy="45720"/>
          </a:xfrm>
          <a:prstGeom prst="roundRect">
            <a:avLst>
              <a:gd name="adj" fmla="val 60000"/>
            </a:avLst>
          </a:prstGeom>
          <a:solidFill>
            <a:srgbClr val="3B82F6"/>
          </a:solidFill>
          <a:ln/>
        </p:spPr>
      </p:sp>
      <p:sp>
        <p:nvSpPr>
          <p:cNvPr id="63" name="Shape 61"/>
          <p:cNvSpPr/>
          <p:nvPr/>
        </p:nvSpPr>
        <p:spPr>
          <a:xfrm>
            <a:off x="7379905" y="2313432"/>
            <a:ext cx="606759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24048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Approvals granted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8308874" y="240944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25420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Fit-out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8391170" y="2583180"/>
            <a:ext cx="269670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26791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Landlord handover of unit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8308874" y="268376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28163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Shopfitting &amp; partitions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8391170" y="2862072"/>
            <a:ext cx="1011264" cy="45720"/>
          </a:xfrm>
          <a:prstGeom prst="roundRect">
            <a:avLst>
              <a:gd name="adj" fmla="val 60000"/>
            </a:avLst>
          </a:prstGeom>
          <a:solidFill>
            <a:srgbClr val="F59E0B"/>
          </a:solidFill>
          <a:ln/>
        </p:spPr>
      </p:sp>
      <p:sp>
        <p:nvSpPr>
          <p:cNvPr id="72" name="Shape 70"/>
          <p:cNvSpPr/>
          <p:nvPr/>
        </p:nvSpPr>
        <p:spPr>
          <a:xfrm>
            <a:off x="8391170" y="2862072"/>
            <a:ext cx="303379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29535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Flooring &amp; lighting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9166473" y="2999232"/>
            <a:ext cx="741594" cy="45720"/>
          </a:xfrm>
          <a:prstGeom prst="roundRect">
            <a:avLst>
              <a:gd name="adj" fmla="val 60000"/>
            </a:avLst>
          </a:prstGeom>
          <a:solidFill>
            <a:srgbClr val="FBBF24"/>
          </a:solidFill>
          <a:ln/>
        </p:spPr>
      </p:sp>
      <p:sp>
        <p:nvSpPr>
          <p:cNvPr id="75" name="Shape 73"/>
          <p:cNvSpPr/>
          <p:nvPr/>
        </p:nvSpPr>
        <p:spPr>
          <a:xfrm>
            <a:off x="9166473" y="2999232"/>
            <a:ext cx="74159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30906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Fixtures &amp; shelving install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9739522" y="3136392"/>
            <a:ext cx="674176" cy="45720"/>
          </a:xfrm>
          <a:prstGeom prst="roundRect">
            <a:avLst>
              <a:gd name="adj" fmla="val 60000"/>
            </a:avLst>
          </a:prstGeom>
          <a:solidFill>
            <a:srgbClr val="F59E0B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32278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Shopfront &amp; signage install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10245155" y="3273552"/>
            <a:ext cx="505632" cy="45720"/>
          </a:xfrm>
          <a:prstGeom prst="roundRect">
            <a:avLst>
              <a:gd name="adj" fmla="val 60000"/>
            </a:avLst>
          </a:prstGeom>
          <a:solidFill>
            <a:srgbClr val="FBBF24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33649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Snagging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10750787" y="3410712"/>
            <a:ext cx="337088" cy="45720"/>
          </a:xfrm>
          <a:prstGeom prst="roundRect">
            <a:avLst>
              <a:gd name="adj" fmla="val 60000"/>
            </a:avLst>
          </a:prstGeom>
          <a:solidFill>
            <a:srgbClr val="F59E0B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35021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Licensing, systems &amp; loss prevention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6200097" y="3543300"/>
            <a:ext cx="522486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36393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Trading licence &amp; registrations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6200097" y="3685032"/>
            <a:ext cx="1516897" cy="45720"/>
          </a:xfrm>
          <a:prstGeom prst="roundRect">
            <a:avLst>
              <a:gd name="adj" fmla="val 60000"/>
            </a:avLst>
          </a:prstGeom>
          <a:solidFill>
            <a:srgbClr val="A16207"/>
          </a:solidFill>
          <a:ln/>
        </p:spPr>
      </p:sp>
      <p:sp>
        <p:nvSpPr>
          <p:cNvPr id="86" name="Shape 84"/>
          <p:cNvSpPr/>
          <p:nvPr/>
        </p:nvSpPr>
        <p:spPr>
          <a:xfrm>
            <a:off x="6200097" y="3685032"/>
            <a:ext cx="1516897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37764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 &amp; payment terminals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9739522" y="3822192"/>
            <a:ext cx="842720" cy="45720"/>
          </a:xfrm>
          <a:prstGeom prst="roundRect">
            <a:avLst>
              <a:gd name="adj" fmla="val 60000"/>
            </a:avLst>
          </a:prstGeom>
          <a:solidFill>
            <a:srgbClr val="CA8A04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39136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Network &amp; CCTV install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9908066" y="3959352"/>
            <a:ext cx="842720" cy="45720"/>
          </a:xfrm>
          <a:prstGeom prst="roundRect">
            <a:avLst>
              <a:gd name="adj" fmla="val 60000"/>
            </a:avLst>
          </a:prstGeom>
          <a:solidFill>
            <a:srgbClr val="A16207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40507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Security tagging &amp; loss prevention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10413699" y="4096512"/>
            <a:ext cx="505632" cy="45720"/>
          </a:xfrm>
          <a:prstGeom prst="roundRect">
            <a:avLst>
              <a:gd name="adj" fmla="val 60000"/>
            </a:avLst>
          </a:prstGeom>
          <a:solidFill>
            <a:srgbClr val="CA8A04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41879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Fire &amp; accessibility inspection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10986748" y="4233672"/>
            <a:ext cx="269671" cy="45720"/>
          </a:xfrm>
          <a:prstGeom prst="roundRect">
            <a:avLst>
              <a:gd name="adj" fmla="val 60000"/>
            </a:avLst>
          </a:prstGeom>
          <a:solidFill>
            <a:srgbClr val="A16207"/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43251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Cleared to trade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11241541" y="432968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44622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Inventory &amp; merchandising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8222626" y="4503420"/>
            <a:ext cx="337088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45994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Opening order placed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8140330" y="4604004"/>
            <a:ext cx="164592" cy="164592"/>
          </a:xfrm>
          <a:prstGeom prst="diamond">
            <a:avLst/>
          </a:prstGeom>
          <a:solidFill>
            <a:srgbClr val="0D9488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47365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Supplier lead time &amp; production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8222626" y="4782312"/>
            <a:ext cx="2359617" cy="45720"/>
          </a:xfrm>
          <a:prstGeom prst="roundRect">
            <a:avLst>
              <a:gd name="adj" fmla="val 60000"/>
            </a:avLst>
          </a:prstGeom>
          <a:solidFill>
            <a:srgbClr val="0D9488"/>
          </a:solidFill>
          <a:ln/>
        </p:spPr>
      </p:sp>
      <p:sp>
        <p:nvSpPr>
          <p:cNvPr id="103" name="Shape 101"/>
          <p:cNvSpPr/>
          <p:nvPr/>
        </p:nvSpPr>
        <p:spPr>
          <a:xfrm>
            <a:off x="8222626" y="4782312"/>
            <a:ext cx="943847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48737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Stock delivery &amp; back-of-house set-up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10582243" y="4919472"/>
            <a:ext cx="404506" cy="45720"/>
          </a:xfrm>
          <a:prstGeom prst="roundRect">
            <a:avLst>
              <a:gd name="adj" fmla="val 60000"/>
            </a:avLst>
          </a:prstGeom>
          <a:solidFill>
            <a:srgbClr val="14B8A6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50109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Planogram build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10245155" y="5056632"/>
            <a:ext cx="606759" cy="45720"/>
          </a:xfrm>
          <a:prstGeom prst="roundRect">
            <a:avLst>
              <a:gd name="adj" fmla="val 60000"/>
            </a:avLst>
          </a:prstGeom>
          <a:solidFill>
            <a:srgbClr val="0D9488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51480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Visual merchandising install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10986748" y="5193792"/>
            <a:ext cx="471923" cy="45720"/>
          </a:xfrm>
          <a:prstGeom prst="roundRect">
            <a:avLst>
              <a:gd name="adj" fmla="val 60000"/>
            </a:avLst>
          </a:prstGeom>
          <a:solidFill>
            <a:srgbClr val="14B8A6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52852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Hiring, training &amp; launch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8728258" y="5326380"/>
            <a:ext cx="303379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54223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Store manager hired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8728258" y="5468112"/>
            <a:ext cx="1011264" cy="45720"/>
          </a:xfrm>
          <a:prstGeom prst="roundRect">
            <a:avLst>
              <a:gd name="adj" fmla="val 60000"/>
            </a:avLst>
          </a:prstGeom>
          <a:solidFill>
            <a:srgbClr val="DB2777"/>
          </a:solidFill>
          <a:ln/>
        </p:spPr>
      </p:sp>
      <p:sp>
        <p:nvSpPr>
          <p:cNvPr id="114" name="Shape 112"/>
          <p:cNvSpPr/>
          <p:nvPr/>
        </p:nvSpPr>
        <p:spPr>
          <a:xfrm>
            <a:off x="8728258" y="5468112"/>
            <a:ext cx="606759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55595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 team recruitment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9739522" y="5605272"/>
            <a:ext cx="1011264" cy="45720"/>
          </a:xfrm>
          <a:prstGeom prst="roundRect">
            <a:avLst>
              <a:gd name="adj" fmla="val 60000"/>
            </a:avLst>
          </a:prstGeom>
          <a:solidFill>
            <a:srgbClr val="EC4899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56967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Product &amp; POS training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10750787" y="5742432"/>
            <a:ext cx="505632" cy="45720"/>
          </a:xfrm>
          <a:prstGeom prst="roundRect">
            <a:avLst>
              <a:gd name="adj" fmla="val 60000"/>
            </a:avLst>
          </a:prstGeom>
          <a:solidFill>
            <a:srgbClr val="DB2777"/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58338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Local marketing &amp; launch comms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10245155" y="5879592"/>
            <a:ext cx="1348353" cy="45720"/>
          </a:xfrm>
          <a:prstGeom prst="roundRect">
            <a:avLst>
              <a:gd name="adj" fmla="val 60000"/>
            </a:avLst>
          </a:prstGeom>
          <a:solidFill>
            <a:srgbClr val="EC4899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59710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Soft launch trading days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11458672" y="6016752"/>
            <a:ext cx="168544" cy="45720"/>
          </a:xfrm>
          <a:prstGeom prst="roundRect">
            <a:avLst>
              <a:gd name="adj" fmla="val 60000"/>
            </a:avLst>
          </a:prstGeom>
          <a:solidFill>
            <a:srgbClr val="DB2777"/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61081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Grand opening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11679755" y="61127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Catchment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footfall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Property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forecast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Property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Shopfront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Landlord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centre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Property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Landlord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Shopfitting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Shopfitter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Shopfitter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Fixtures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shelving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Shopfitter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Shopfront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Shopfitter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Licensing,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prevention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payment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terminals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CCTV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tagging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prevention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prevention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merchandising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Buying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back-of-house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Planogram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Visual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merchandising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Visual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merchandising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Visual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merchandising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