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7556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Road Construction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Road Construction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444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787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48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82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52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86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6564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06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8603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946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0643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2683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025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4723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065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6763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105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8802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145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0842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185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2882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492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26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6962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30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900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34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1041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384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3081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424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512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7161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503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920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554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3280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9623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5320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1662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7360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9400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5742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347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982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5519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186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97559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3901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9959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1639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7981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3678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0021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05718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2061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07758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4100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0979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0614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183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13877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10220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15917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12260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1795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1430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Text 81"/>
          <p:cNvSpPr/>
          <p:nvPr/>
        </p:nvSpPr>
        <p:spPr>
          <a:xfrm>
            <a:off x="365760" y="10332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Survey &amp; design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3840480" y="1059024"/>
            <a:ext cx="20398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1396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Topographic &amp; ground investigation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3840480" y="1185361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87" name="Shape 85"/>
          <p:cNvSpPr/>
          <p:nvPr/>
        </p:nvSpPr>
        <p:spPr>
          <a:xfrm>
            <a:off x="3840480" y="1185361"/>
            <a:ext cx="65565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2460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Utility record search &amp; trial holes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4131882" y="1291730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90" name="Shape 88"/>
          <p:cNvSpPr/>
          <p:nvPr/>
        </p:nvSpPr>
        <p:spPr>
          <a:xfrm>
            <a:off x="4131882" y="1291730"/>
            <a:ext cx="65565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3523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Preliminary design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496135" y="1398099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93" name="Shape 91"/>
          <p:cNvSpPr/>
          <p:nvPr/>
        </p:nvSpPr>
        <p:spPr>
          <a:xfrm>
            <a:off x="4496135" y="1398099"/>
            <a:ext cx="65565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4587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Detailed design &amp; drainage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5078939" y="1504468"/>
            <a:ext cx="801356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96" name="Shape 94"/>
          <p:cNvSpPr/>
          <p:nvPr/>
        </p:nvSpPr>
        <p:spPr>
          <a:xfrm>
            <a:off x="5078939" y="1504468"/>
            <a:ext cx="801356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15651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Road safety audit stage 1-2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5588893" y="1610837"/>
            <a:ext cx="291402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99" name="Shape 97"/>
          <p:cNvSpPr/>
          <p:nvPr/>
        </p:nvSpPr>
        <p:spPr>
          <a:xfrm>
            <a:off x="5588893" y="1610837"/>
            <a:ext cx="29140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16714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Design approved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5870850" y="16606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17778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Land &amp; consents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4277583" y="1803607"/>
            <a:ext cx="25497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8842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 referencing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277583" y="1929944"/>
            <a:ext cx="582804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277583" y="1929944"/>
            <a:ext cx="582804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19905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 acquisition &amp; possession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860388" y="2036313"/>
            <a:ext cx="1311310" cy="14929"/>
          </a:xfrm>
          <a:prstGeom prst="roundRect">
            <a:avLst>
              <a:gd name="adj" fmla="val 183750"/>
            </a:avLst>
          </a:prstGeom>
          <a:solidFill>
            <a:srgbClr val="3B82F6"/>
          </a:solidFill>
          <a:ln/>
        </p:spPr>
      </p:sp>
      <p:sp>
        <p:nvSpPr>
          <p:cNvPr id="109" name="Shape 107"/>
          <p:cNvSpPr/>
          <p:nvPr/>
        </p:nvSpPr>
        <p:spPr>
          <a:xfrm>
            <a:off x="4860388" y="2036313"/>
            <a:ext cx="1180179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0969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Planning &amp; environmental consent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151790" y="2142682"/>
            <a:ext cx="1238459" cy="14929"/>
          </a:xfrm>
          <a:prstGeom prst="roundRect">
            <a:avLst>
              <a:gd name="adj" fmla="val 183750"/>
            </a:avLst>
          </a:prstGeom>
          <a:solidFill>
            <a:srgbClr val="2563EB"/>
          </a:solidFill>
          <a:ln/>
        </p:spPr>
      </p:sp>
      <p:sp>
        <p:nvSpPr>
          <p:cNvPr id="112" name="Shape 110"/>
          <p:cNvSpPr/>
          <p:nvPr/>
        </p:nvSpPr>
        <p:spPr>
          <a:xfrm>
            <a:off x="5151790" y="2142682"/>
            <a:ext cx="990767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2033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Side road orders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5588893" y="2249051"/>
            <a:ext cx="1238459" cy="14929"/>
          </a:xfrm>
          <a:prstGeom prst="roundRect">
            <a:avLst>
              <a:gd name="adj" fmla="val 183750"/>
            </a:avLst>
          </a:prstGeom>
          <a:solidFill>
            <a:srgbClr val="3B82F6"/>
          </a:solidFill>
          <a:ln/>
        </p:spPr>
      </p:sp>
      <p:sp>
        <p:nvSpPr>
          <p:cNvPr id="115" name="Shape 113"/>
          <p:cNvSpPr/>
          <p:nvPr/>
        </p:nvSpPr>
        <p:spPr>
          <a:xfrm>
            <a:off x="5588893" y="2249051"/>
            <a:ext cx="86692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3097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Consents in place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6745057" y="22988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24160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Utilities diversions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4714687" y="2441821"/>
            <a:ext cx="34968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25224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C3 / C4 estimates requested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4714687" y="2568158"/>
            <a:ext cx="874207" cy="14929"/>
          </a:xfrm>
          <a:prstGeom prst="roundRect">
            <a:avLst>
              <a:gd name="adj" fmla="val 183750"/>
            </a:avLst>
          </a:prstGeom>
          <a:solidFill>
            <a:srgbClr val="A855F7"/>
          </a:solidFill>
          <a:ln/>
        </p:spPr>
      </p:sp>
      <p:sp>
        <p:nvSpPr>
          <p:cNvPr id="122" name="Shape 120"/>
          <p:cNvSpPr/>
          <p:nvPr/>
        </p:nvSpPr>
        <p:spPr>
          <a:xfrm>
            <a:off x="4714687" y="2568158"/>
            <a:ext cx="874207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26288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Diversion design &amp; programming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5734594" y="2674527"/>
            <a:ext cx="1019908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25" name="Shape 123"/>
          <p:cNvSpPr/>
          <p:nvPr/>
        </p:nvSpPr>
        <p:spPr>
          <a:xfrm>
            <a:off x="5734594" y="2674527"/>
            <a:ext cx="611945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27351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Gas main diversion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827353" y="2780896"/>
            <a:ext cx="801356" cy="14929"/>
          </a:xfrm>
          <a:prstGeom prst="roundRect">
            <a:avLst>
              <a:gd name="adj" fmla="val 183750"/>
            </a:avLst>
          </a:prstGeom>
          <a:solidFill>
            <a:srgbClr val="A855F7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28415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Water main diversion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045904" y="2887265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29479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HV / LV electricity diversion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7264456" y="2993634"/>
            <a:ext cx="728505" cy="14929"/>
          </a:xfrm>
          <a:prstGeom prst="roundRect">
            <a:avLst>
              <a:gd name="adj" fmla="val 183750"/>
            </a:avLst>
          </a:prstGeom>
          <a:solidFill>
            <a:srgbClr val="A855F7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0542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Telecoms diversion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7628709" y="3100003"/>
            <a:ext cx="582804" cy="14929"/>
          </a:xfrm>
          <a:prstGeom prst="roundRect">
            <a:avLst>
              <a:gd name="adj" fmla="val 183750"/>
            </a:avLst>
          </a:prstGeom>
          <a:solidFill>
            <a:srgbClr val="C084FC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16065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Diversions complete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129217" y="314982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326702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Traffic management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6025996" y="3292773"/>
            <a:ext cx="466243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337339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TM design &amp; approval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6025996" y="3419110"/>
            <a:ext cx="582804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40" name="Shape 138"/>
          <p:cNvSpPr/>
          <p:nvPr/>
        </p:nvSpPr>
        <p:spPr>
          <a:xfrm>
            <a:off x="6025996" y="3419110"/>
            <a:ext cx="466244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1" name="Text 139"/>
          <p:cNvSpPr/>
          <p:nvPr/>
        </p:nvSpPr>
        <p:spPr>
          <a:xfrm>
            <a:off x="365760" y="347975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Road space booking &amp; permits</a:t>
            </a:r>
            <a:endParaRPr lang="en-US" sz="900" dirty="0"/>
          </a:p>
        </p:txBody>
      </p:sp>
      <p:sp>
        <p:nvSpPr>
          <p:cNvPr id="142" name="Shape 140"/>
          <p:cNvSpPr/>
          <p:nvPr/>
        </p:nvSpPr>
        <p:spPr>
          <a:xfrm>
            <a:off x="6535950" y="3525479"/>
            <a:ext cx="509954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43" name="Shape 141"/>
          <p:cNvSpPr/>
          <p:nvPr/>
        </p:nvSpPr>
        <p:spPr>
          <a:xfrm>
            <a:off x="6535950" y="3525479"/>
            <a:ext cx="30597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358612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Diversion route agreement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6754502" y="3631848"/>
            <a:ext cx="437103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46" name="Shape 144"/>
          <p:cNvSpPr/>
          <p:nvPr/>
        </p:nvSpPr>
        <p:spPr>
          <a:xfrm>
            <a:off x="6754502" y="3631848"/>
            <a:ext cx="17484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69249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TM stage 1 - lane closures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6900203" y="3738216"/>
            <a:ext cx="1602712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49" name="Shape 147"/>
          <p:cNvSpPr/>
          <p:nvPr/>
        </p:nvSpPr>
        <p:spPr>
          <a:xfrm>
            <a:off x="6900203" y="3738216"/>
            <a:ext cx="16027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379886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TM stage 2 - contraflow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502915" y="3844585"/>
            <a:ext cx="1457011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390523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TM stage 3 - night closures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9959926" y="3950954"/>
            <a:ext cx="728505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401160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Earthworks &amp; drainage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6900203" y="4037356"/>
            <a:ext cx="26226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41179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clearance &amp; topsoil strip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6900203" y="4163692"/>
            <a:ext cx="437103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58" name="Shape 156"/>
          <p:cNvSpPr/>
          <p:nvPr/>
        </p:nvSpPr>
        <p:spPr>
          <a:xfrm>
            <a:off x="6900203" y="4163692"/>
            <a:ext cx="8742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2243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Cut &amp; fill earthworks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7337306" y="4270061"/>
            <a:ext cx="1165609" cy="14929"/>
          </a:xfrm>
          <a:prstGeom prst="roundRect">
            <a:avLst>
              <a:gd name="adj" fmla="val 183750"/>
            </a:avLst>
          </a:prstGeom>
          <a:solidFill>
            <a:srgbClr val="FBBF24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43307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Carrier drains &amp; outfalls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8211513" y="4376430"/>
            <a:ext cx="874207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44370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Gullies &amp; attenuation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8867168" y="4482799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FBBF24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45434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Capping layer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8648616" y="4589168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46498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Pavement construction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9304271" y="4675570"/>
            <a:ext cx="167556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47561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Sub-base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9304271" y="4801906"/>
            <a:ext cx="582804" cy="14929"/>
          </a:xfrm>
          <a:prstGeom prst="roundRect">
            <a:avLst>
              <a:gd name="adj" fmla="val 183750"/>
            </a:avLst>
          </a:prstGeom>
          <a:solidFill>
            <a:srgbClr val="475569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48625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Kerbs &amp; footways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9668524" y="4908275"/>
            <a:ext cx="655655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49689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Base course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9887076" y="5014644"/>
            <a:ext cx="437103" cy="14929"/>
          </a:xfrm>
          <a:prstGeom prst="roundRect">
            <a:avLst>
              <a:gd name="adj" fmla="val 183750"/>
            </a:avLst>
          </a:prstGeom>
          <a:solidFill>
            <a:srgbClr val="475569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50752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Binder course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10295039" y="5121013"/>
            <a:ext cx="364253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51816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Ironwork adjustment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10542731" y="5227382"/>
            <a:ext cx="218552" cy="14929"/>
          </a:xfrm>
          <a:prstGeom prst="roundRect">
            <a:avLst>
              <a:gd name="adj" fmla="val 183750"/>
            </a:avLst>
          </a:prstGeom>
          <a:solidFill>
            <a:srgbClr val="475569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52880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Surface course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10717572" y="5333751"/>
            <a:ext cx="262262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53944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Surfacing complete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10897538" y="538357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55007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Signage, markings &amp; handover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10688432" y="5526522"/>
            <a:ext cx="109275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56071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Street lighting &amp; ducting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10688432" y="5652858"/>
            <a:ext cx="509954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57135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Road markings &amp; studs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10979834" y="5759227"/>
            <a:ext cx="291402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58198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Signs, gantries &amp; safety fencing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11052684" y="5865596"/>
            <a:ext cx="437103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59262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Road safety audit stage 3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11489788" y="5971965"/>
            <a:ext cx="174841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60326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Snagging &amp; handover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11562638" y="6078334"/>
            <a:ext cx="218552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61389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Road open to traffic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11698894" y="61281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Topographic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Preliminary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1-2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acquisition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possession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estimates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Utilities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undertaker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undertaker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DNO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Telecoms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Telecoms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Traffic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Diversion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Highway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contraflow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Earthworks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earthworks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Carrier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outfalls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Gullies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attenuation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layer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Pavement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Sub-base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Kerbs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footways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Binder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Ironwork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adjustment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course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Surfacing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Signage,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gantries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fencing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Snagging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traffic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