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S-Curve Progress Tracking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S-Curve Progress Tracking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988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331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3572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915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6157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499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8741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083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1325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667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3909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51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6493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835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9077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5419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1661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003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4245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0588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6829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172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9413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756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1997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8340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4581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0924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7166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508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9750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6092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82334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8676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4918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1260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7502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3844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90086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6428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92670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9012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95254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1597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7838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4181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100422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6765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03006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9349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0559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10193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08175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04517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10759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07101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13343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9685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15927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12269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Text 63"/>
          <p:cNvSpPr/>
          <p:nvPr/>
        </p:nvSpPr>
        <p:spPr>
          <a:xfrm>
            <a:off x="365760" y="103327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Initiation &amp; baseline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3840480" y="1087279"/>
            <a:ext cx="83059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119615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Project charter &amp; scope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840480" y="1241870"/>
            <a:ext cx="369155" cy="71438"/>
          </a:xfrm>
          <a:prstGeom prst="roundRect">
            <a:avLst>
              <a:gd name="adj" fmla="val 38400"/>
            </a:avLst>
          </a:prstGeom>
          <a:solidFill>
            <a:srgbClr val="64748B"/>
          </a:solidFill>
          <a:ln/>
        </p:spPr>
      </p:sp>
      <p:sp>
        <p:nvSpPr>
          <p:cNvPr id="69" name="Shape 67"/>
          <p:cNvSpPr/>
          <p:nvPr/>
        </p:nvSpPr>
        <p:spPr>
          <a:xfrm>
            <a:off x="3840480" y="1241870"/>
            <a:ext cx="36915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135902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Budget &amp; funding approval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4117346" y="1404747"/>
            <a:ext cx="369155" cy="71438"/>
          </a:xfrm>
          <a:prstGeom prst="roundRect">
            <a:avLst>
              <a:gd name="adj" fmla="val 38400"/>
            </a:avLst>
          </a:prstGeom>
          <a:solidFill>
            <a:srgbClr val="94A3B8"/>
          </a:solidFill>
          <a:ln/>
        </p:spPr>
      </p:sp>
      <p:sp>
        <p:nvSpPr>
          <p:cNvPr id="72" name="Shape 70"/>
          <p:cNvSpPr/>
          <p:nvPr/>
        </p:nvSpPr>
        <p:spPr>
          <a:xfrm>
            <a:off x="4117346" y="1404747"/>
            <a:ext cx="36915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152190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Schedule development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4301923" y="1567625"/>
            <a:ext cx="369155" cy="71438"/>
          </a:xfrm>
          <a:prstGeom prst="roundRect">
            <a:avLst>
              <a:gd name="adj" fmla="val 38400"/>
            </a:avLst>
          </a:prstGeom>
          <a:solidFill>
            <a:srgbClr val="64748B"/>
          </a:solidFill>
          <a:ln/>
        </p:spPr>
      </p:sp>
      <p:sp>
        <p:nvSpPr>
          <p:cNvPr id="75" name="Shape 73"/>
          <p:cNvSpPr/>
          <p:nvPr/>
        </p:nvSpPr>
        <p:spPr>
          <a:xfrm>
            <a:off x="4301923" y="1567625"/>
            <a:ext cx="36915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168478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Baseline set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588782" y="170221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184766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engineering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4671078" y="1901666"/>
            <a:ext cx="166119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201053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Concept design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671078" y="2056257"/>
            <a:ext cx="553732" cy="71438"/>
          </a:xfrm>
          <a:prstGeom prst="roundRect">
            <a:avLst>
              <a:gd name="adj" fmla="val 38400"/>
            </a:avLst>
          </a:prstGeom>
          <a:solidFill>
            <a:srgbClr val="2563EB"/>
          </a:solidFill>
          <a:ln/>
        </p:spPr>
      </p:sp>
      <p:sp>
        <p:nvSpPr>
          <p:cNvPr id="82" name="Shape 80"/>
          <p:cNvSpPr/>
          <p:nvPr/>
        </p:nvSpPr>
        <p:spPr>
          <a:xfrm>
            <a:off x="4671078" y="2056257"/>
            <a:ext cx="553732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2173414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Detailed design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5169436" y="2219134"/>
            <a:ext cx="1107464" cy="71438"/>
          </a:xfrm>
          <a:prstGeom prst="roundRect">
            <a:avLst>
              <a:gd name="adj" fmla="val 38400"/>
            </a:avLst>
          </a:prstGeom>
          <a:solidFill>
            <a:srgbClr val="3B82F6"/>
          </a:solidFill>
          <a:ln/>
        </p:spPr>
      </p:sp>
      <p:sp>
        <p:nvSpPr>
          <p:cNvPr id="85" name="Shape 83"/>
          <p:cNvSpPr/>
          <p:nvPr/>
        </p:nvSpPr>
        <p:spPr>
          <a:xfrm>
            <a:off x="5169436" y="2219134"/>
            <a:ext cx="1107464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233629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review &amp; approval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6055407" y="2382012"/>
            <a:ext cx="276866" cy="71438"/>
          </a:xfrm>
          <a:prstGeom prst="roundRect">
            <a:avLst>
              <a:gd name="adj" fmla="val 38400"/>
            </a:avLst>
          </a:prstGeom>
          <a:solidFill>
            <a:srgbClr val="2563EB"/>
          </a:solidFill>
          <a:ln/>
        </p:spPr>
      </p:sp>
      <p:sp>
        <p:nvSpPr>
          <p:cNvPr id="88" name="Shape 86"/>
          <p:cNvSpPr/>
          <p:nvPr/>
        </p:nvSpPr>
        <p:spPr>
          <a:xfrm>
            <a:off x="6055407" y="2382012"/>
            <a:ext cx="276866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249917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Design frozen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6249977" y="251660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266204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Procurement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5870830" y="2716054"/>
            <a:ext cx="20303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282492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Tender &amp; vendor selection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5870830" y="2870645"/>
            <a:ext cx="738309" cy="71438"/>
          </a:xfrm>
          <a:prstGeom prst="roundRect">
            <a:avLst>
              <a:gd name="adj" fmla="val 38400"/>
            </a:avLst>
          </a:prstGeom>
          <a:solidFill>
            <a:srgbClr val="A855F7"/>
          </a:solidFill>
          <a:ln/>
        </p:spPr>
      </p:sp>
      <p:sp>
        <p:nvSpPr>
          <p:cNvPr id="95" name="Shape 93"/>
          <p:cNvSpPr/>
          <p:nvPr/>
        </p:nvSpPr>
        <p:spPr>
          <a:xfrm>
            <a:off x="5870830" y="2870645"/>
            <a:ext cx="738309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298780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Long-lead orders placed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6516850" y="3033522"/>
            <a:ext cx="276866" cy="71438"/>
          </a:xfrm>
          <a:prstGeom prst="roundRect">
            <a:avLst>
              <a:gd name="adj" fmla="val 38400"/>
            </a:avLst>
          </a:prstGeom>
          <a:solidFill>
            <a:srgbClr val="C084FC"/>
          </a:solidFill>
          <a:ln/>
        </p:spPr>
      </p:sp>
      <p:sp>
        <p:nvSpPr>
          <p:cNvPr id="98" name="Shape 96"/>
          <p:cNvSpPr/>
          <p:nvPr/>
        </p:nvSpPr>
        <p:spPr>
          <a:xfrm>
            <a:off x="6516850" y="3033522"/>
            <a:ext cx="276866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315068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Long-lead deliveries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6793716" y="3196400"/>
            <a:ext cx="1107464" cy="71438"/>
          </a:xfrm>
          <a:prstGeom prst="roundRect">
            <a:avLst>
              <a:gd name="adj" fmla="val 38400"/>
            </a:avLst>
          </a:prstGeom>
          <a:solidFill>
            <a:srgbClr val="A855F7"/>
          </a:solidFill>
          <a:ln/>
        </p:spPr>
      </p:sp>
      <p:sp>
        <p:nvSpPr>
          <p:cNvPr id="101" name="Shape 99"/>
          <p:cNvSpPr/>
          <p:nvPr/>
        </p:nvSpPr>
        <p:spPr>
          <a:xfrm>
            <a:off x="6793716" y="3196400"/>
            <a:ext cx="77522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331355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Bulk materials delivery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7070582" y="3359277"/>
            <a:ext cx="830598" cy="71438"/>
          </a:xfrm>
          <a:prstGeom prst="roundRect">
            <a:avLst>
              <a:gd name="adj" fmla="val 38400"/>
            </a:avLst>
          </a:prstGeom>
          <a:solidFill>
            <a:srgbClr val="C084FC"/>
          </a:solidFill>
          <a:ln/>
        </p:spPr>
      </p:sp>
      <p:sp>
        <p:nvSpPr>
          <p:cNvPr id="104" name="Shape 102"/>
          <p:cNvSpPr/>
          <p:nvPr/>
        </p:nvSpPr>
        <p:spPr>
          <a:xfrm>
            <a:off x="7070582" y="3359277"/>
            <a:ext cx="664478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347643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Construction &amp; build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6609139" y="3530441"/>
            <a:ext cx="332239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363931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mobilization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6609139" y="3685032"/>
            <a:ext cx="369155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109" name="Shape 107"/>
          <p:cNvSpPr/>
          <p:nvPr/>
        </p:nvSpPr>
        <p:spPr>
          <a:xfrm>
            <a:off x="6609139" y="3685032"/>
            <a:ext cx="36915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380219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Civil &amp; foundations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6941378" y="3847910"/>
            <a:ext cx="1015175" cy="71438"/>
          </a:xfrm>
          <a:prstGeom prst="roundRect">
            <a:avLst>
              <a:gd name="adj" fmla="val 38400"/>
            </a:avLst>
          </a:prstGeom>
          <a:solidFill>
            <a:srgbClr val="14B8A6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941378" y="3847910"/>
            <a:ext cx="101517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396506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Structure &amp; envelope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7808891" y="4010787"/>
            <a:ext cx="1384329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115" name="Shape 113"/>
          <p:cNvSpPr/>
          <p:nvPr/>
        </p:nvSpPr>
        <p:spPr>
          <a:xfrm>
            <a:off x="7808891" y="4010787"/>
            <a:ext cx="830598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412794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Mechanical &amp; electrical install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454912" y="4173665"/>
            <a:ext cx="1292041" cy="71438"/>
          </a:xfrm>
          <a:prstGeom prst="roundRect">
            <a:avLst>
              <a:gd name="adj" fmla="val 38400"/>
            </a:avLst>
          </a:prstGeom>
          <a:solidFill>
            <a:srgbClr val="14B8A6"/>
          </a:solidFill>
          <a:ln/>
        </p:spPr>
      </p:sp>
      <p:sp>
        <p:nvSpPr>
          <p:cNvPr id="118" name="Shape 116"/>
          <p:cNvSpPr/>
          <p:nvPr/>
        </p:nvSpPr>
        <p:spPr>
          <a:xfrm>
            <a:off x="8454912" y="4173665"/>
            <a:ext cx="387612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429082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Fit-out &amp; finishes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9100932" y="4336542"/>
            <a:ext cx="830598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121" name="Shape 119"/>
          <p:cNvSpPr/>
          <p:nvPr/>
        </p:nvSpPr>
        <p:spPr>
          <a:xfrm>
            <a:off x="9100932" y="4336542"/>
            <a:ext cx="83060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445370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Construction complete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9849234" y="447113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461657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Testing &amp; commissioning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9746952" y="4670584"/>
            <a:ext cx="129204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477945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Pre-commissioning checks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9746952" y="4825175"/>
            <a:ext cx="461443" cy="71438"/>
          </a:xfrm>
          <a:prstGeom prst="roundRect">
            <a:avLst>
              <a:gd name="adj" fmla="val 38400"/>
            </a:avLst>
          </a:prstGeom>
          <a:solidFill>
            <a:srgbClr val="F59E0B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494233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Functional testing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10153022" y="4988052"/>
            <a:ext cx="553732" cy="71438"/>
          </a:xfrm>
          <a:prstGeom prst="roundRect">
            <a:avLst>
              <a:gd name="adj" fmla="val 38400"/>
            </a:avLst>
          </a:prstGeom>
          <a:solidFill>
            <a:srgbClr val="FBBF24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510521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Snagging &amp; rectification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10485261" y="5150930"/>
            <a:ext cx="553732" cy="71438"/>
          </a:xfrm>
          <a:prstGeom prst="roundRect">
            <a:avLst>
              <a:gd name="adj" fmla="val 38400"/>
            </a:avLst>
          </a:prstGeom>
          <a:solidFill>
            <a:srgbClr val="F59E0B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526808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Commissioning complete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10956697" y="528551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543096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Handover &amp; close-out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10854416" y="5484971"/>
            <a:ext cx="92288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559384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As-built documentation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10854416" y="5639562"/>
            <a:ext cx="553732" cy="71438"/>
          </a:xfrm>
          <a:prstGeom prst="roundRect">
            <a:avLst>
              <a:gd name="adj" fmla="val 38400"/>
            </a:avLst>
          </a:prstGeom>
          <a:solidFill>
            <a:srgbClr val="EF4444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575672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Client handover &amp; training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11038993" y="5802440"/>
            <a:ext cx="369155" cy="71438"/>
          </a:xfrm>
          <a:prstGeom prst="roundRect">
            <a:avLst>
              <a:gd name="adj" fmla="val 38400"/>
            </a:avLst>
          </a:prstGeom>
          <a:solidFill>
            <a:srgbClr val="F87171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591959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account &amp; lessons learned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11315859" y="5965317"/>
            <a:ext cx="461443" cy="71438"/>
          </a:xfrm>
          <a:prstGeom prst="roundRect">
            <a:avLst>
              <a:gd name="adj" fmla="val 38400"/>
            </a:avLst>
          </a:prstGeom>
          <a:solidFill>
            <a:srgbClr val="EF4444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608247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Project closed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11695006" y="609990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Initiation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frozen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mobilization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rectification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As-built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lessons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