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7C3A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46888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</a:rPr>
              <a:t>School Year Planning Calendar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640080" y="35661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</a:rPr>
              <a:t>Free Gantt chart template · gantts.app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1430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School Year Planning Calendar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384048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47472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406502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69926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17</a:t>
            </a:r>
            <a:endParaRPr lang="en-US" sz="700" dirty="0"/>
          </a:p>
        </p:txBody>
      </p:sp>
      <p:sp>
        <p:nvSpPr>
          <p:cNvPr id="7" name="Shape 5"/>
          <p:cNvSpPr/>
          <p:nvPr/>
        </p:nvSpPr>
        <p:spPr>
          <a:xfrm>
            <a:off x="428956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92380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31</a:t>
            </a:r>
            <a:endParaRPr lang="en-US" sz="700" dirty="0"/>
          </a:p>
        </p:txBody>
      </p:sp>
      <p:sp>
        <p:nvSpPr>
          <p:cNvPr id="9" name="Shape 7"/>
          <p:cNvSpPr/>
          <p:nvPr/>
        </p:nvSpPr>
        <p:spPr>
          <a:xfrm>
            <a:off x="451411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14835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14</a:t>
            </a:r>
            <a:endParaRPr lang="en-US" sz="700" dirty="0"/>
          </a:p>
        </p:txBody>
      </p:sp>
      <p:sp>
        <p:nvSpPr>
          <p:cNvPr id="11" name="Shape 9"/>
          <p:cNvSpPr/>
          <p:nvPr/>
        </p:nvSpPr>
        <p:spPr>
          <a:xfrm>
            <a:off x="473865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37289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28</a:t>
            </a:r>
            <a:endParaRPr lang="en-US" sz="700" dirty="0"/>
          </a:p>
        </p:txBody>
      </p:sp>
      <p:sp>
        <p:nvSpPr>
          <p:cNvPr id="13" name="Shape 11"/>
          <p:cNvSpPr/>
          <p:nvPr/>
        </p:nvSpPr>
        <p:spPr>
          <a:xfrm>
            <a:off x="496320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59744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12</a:t>
            </a:r>
            <a:endParaRPr lang="en-US" sz="700" dirty="0"/>
          </a:p>
        </p:txBody>
      </p:sp>
      <p:sp>
        <p:nvSpPr>
          <p:cNvPr id="15" name="Shape 13"/>
          <p:cNvSpPr/>
          <p:nvPr/>
        </p:nvSpPr>
        <p:spPr>
          <a:xfrm>
            <a:off x="518774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82198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26</a:t>
            </a:r>
            <a:endParaRPr lang="en-US" sz="700" dirty="0"/>
          </a:p>
        </p:txBody>
      </p:sp>
      <p:sp>
        <p:nvSpPr>
          <p:cNvPr id="17" name="Shape 15"/>
          <p:cNvSpPr/>
          <p:nvPr/>
        </p:nvSpPr>
        <p:spPr>
          <a:xfrm>
            <a:off x="541228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04652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9</a:t>
            </a:r>
            <a:endParaRPr lang="en-US" sz="700" dirty="0"/>
          </a:p>
        </p:txBody>
      </p:sp>
      <p:sp>
        <p:nvSpPr>
          <p:cNvPr id="19" name="Shape 17"/>
          <p:cNvSpPr/>
          <p:nvPr/>
        </p:nvSpPr>
        <p:spPr>
          <a:xfrm>
            <a:off x="563683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27107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23</a:t>
            </a:r>
            <a:endParaRPr lang="en-US" sz="700" dirty="0"/>
          </a:p>
        </p:txBody>
      </p:sp>
      <p:sp>
        <p:nvSpPr>
          <p:cNvPr id="21" name="Shape 19"/>
          <p:cNvSpPr/>
          <p:nvPr/>
        </p:nvSpPr>
        <p:spPr>
          <a:xfrm>
            <a:off x="586137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49561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7</a:t>
            </a:r>
            <a:endParaRPr lang="en-US" sz="700" dirty="0"/>
          </a:p>
        </p:txBody>
      </p:sp>
      <p:sp>
        <p:nvSpPr>
          <p:cNvPr id="23" name="Shape 21"/>
          <p:cNvSpPr/>
          <p:nvPr/>
        </p:nvSpPr>
        <p:spPr>
          <a:xfrm>
            <a:off x="608592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572016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21</a:t>
            </a:r>
            <a:endParaRPr lang="en-US" sz="700" dirty="0"/>
          </a:p>
        </p:txBody>
      </p:sp>
      <p:sp>
        <p:nvSpPr>
          <p:cNvPr id="25" name="Shape 23"/>
          <p:cNvSpPr/>
          <p:nvPr/>
        </p:nvSpPr>
        <p:spPr>
          <a:xfrm>
            <a:off x="631046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94470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4</a:t>
            </a:r>
            <a:endParaRPr lang="en-US" sz="700" dirty="0"/>
          </a:p>
        </p:txBody>
      </p:sp>
      <p:sp>
        <p:nvSpPr>
          <p:cNvPr id="27" name="Shape 25"/>
          <p:cNvSpPr/>
          <p:nvPr/>
        </p:nvSpPr>
        <p:spPr>
          <a:xfrm>
            <a:off x="653501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616925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18</a:t>
            </a:r>
            <a:endParaRPr lang="en-US" sz="700" dirty="0"/>
          </a:p>
        </p:txBody>
      </p:sp>
      <p:sp>
        <p:nvSpPr>
          <p:cNvPr id="29" name="Shape 27"/>
          <p:cNvSpPr/>
          <p:nvPr/>
        </p:nvSpPr>
        <p:spPr>
          <a:xfrm>
            <a:off x="675955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39379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</a:t>
            </a:r>
            <a:endParaRPr lang="en-US" sz="700" dirty="0"/>
          </a:p>
        </p:txBody>
      </p:sp>
      <p:sp>
        <p:nvSpPr>
          <p:cNvPr id="31" name="Shape 29"/>
          <p:cNvSpPr/>
          <p:nvPr/>
        </p:nvSpPr>
        <p:spPr>
          <a:xfrm>
            <a:off x="698409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661833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15</a:t>
            </a:r>
            <a:endParaRPr lang="en-US" sz="700" dirty="0"/>
          </a:p>
        </p:txBody>
      </p:sp>
      <p:sp>
        <p:nvSpPr>
          <p:cNvPr id="33" name="Shape 31"/>
          <p:cNvSpPr/>
          <p:nvPr/>
        </p:nvSpPr>
        <p:spPr>
          <a:xfrm>
            <a:off x="720864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684288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</a:t>
            </a:r>
            <a:endParaRPr lang="en-US" sz="700" dirty="0"/>
          </a:p>
        </p:txBody>
      </p:sp>
      <p:sp>
        <p:nvSpPr>
          <p:cNvPr id="35" name="Shape 33"/>
          <p:cNvSpPr/>
          <p:nvPr/>
        </p:nvSpPr>
        <p:spPr>
          <a:xfrm>
            <a:off x="743318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706742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15</a:t>
            </a:r>
            <a:endParaRPr lang="en-US" sz="700" dirty="0"/>
          </a:p>
        </p:txBody>
      </p:sp>
      <p:sp>
        <p:nvSpPr>
          <p:cNvPr id="37" name="Shape 35"/>
          <p:cNvSpPr/>
          <p:nvPr/>
        </p:nvSpPr>
        <p:spPr>
          <a:xfrm>
            <a:off x="765773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729197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29</a:t>
            </a:r>
            <a:endParaRPr lang="en-US" sz="700" dirty="0"/>
          </a:p>
        </p:txBody>
      </p:sp>
      <p:sp>
        <p:nvSpPr>
          <p:cNvPr id="39" name="Shape 37"/>
          <p:cNvSpPr/>
          <p:nvPr/>
        </p:nvSpPr>
        <p:spPr>
          <a:xfrm>
            <a:off x="788227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751651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12</a:t>
            </a:r>
            <a:endParaRPr lang="en-US" sz="700" dirty="0"/>
          </a:p>
        </p:txBody>
      </p:sp>
      <p:sp>
        <p:nvSpPr>
          <p:cNvPr id="41" name="Shape 39"/>
          <p:cNvSpPr/>
          <p:nvPr/>
        </p:nvSpPr>
        <p:spPr>
          <a:xfrm>
            <a:off x="810682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774106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26</a:t>
            </a:r>
            <a:endParaRPr lang="en-US" sz="700" dirty="0"/>
          </a:p>
        </p:txBody>
      </p:sp>
      <p:sp>
        <p:nvSpPr>
          <p:cNvPr id="43" name="Shape 41"/>
          <p:cNvSpPr/>
          <p:nvPr/>
        </p:nvSpPr>
        <p:spPr>
          <a:xfrm>
            <a:off x="833136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796560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10</a:t>
            </a:r>
            <a:endParaRPr lang="en-US" sz="700" dirty="0"/>
          </a:p>
        </p:txBody>
      </p:sp>
      <p:sp>
        <p:nvSpPr>
          <p:cNvPr id="45" name="Shape 43"/>
          <p:cNvSpPr/>
          <p:nvPr/>
        </p:nvSpPr>
        <p:spPr>
          <a:xfrm>
            <a:off x="855590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819014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24</a:t>
            </a:r>
            <a:endParaRPr lang="en-US" sz="700" dirty="0"/>
          </a:p>
        </p:txBody>
      </p:sp>
      <p:sp>
        <p:nvSpPr>
          <p:cNvPr id="47" name="Shape 45"/>
          <p:cNvSpPr/>
          <p:nvPr/>
        </p:nvSpPr>
        <p:spPr>
          <a:xfrm>
            <a:off x="878045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841469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7</a:t>
            </a:r>
            <a:endParaRPr lang="en-US" sz="700" dirty="0"/>
          </a:p>
        </p:txBody>
      </p:sp>
      <p:sp>
        <p:nvSpPr>
          <p:cNvPr id="49" name="Shape 47"/>
          <p:cNvSpPr/>
          <p:nvPr/>
        </p:nvSpPr>
        <p:spPr>
          <a:xfrm>
            <a:off x="900499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863923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21</a:t>
            </a:r>
            <a:endParaRPr lang="en-US" sz="700" dirty="0"/>
          </a:p>
        </p:txBody>
      </p:sp>
      <p:sp>
        <p:nvSpPr>
          <p:cNvPr id="51" name="Shape 49"/>
          <p:cNvSpPr/>
          <p:nvPr/>
        </p:nvSpPr>
        <p:spPr>
          <a:xfrm>
            <a:off x="922954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886378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5</a:t>
            </a:r>
            <a:endParaRPr lang="en-US" sz="700" dirty="0"/>
          </a:p>
        </p:txBody>
      </p:sp>
      <p:sp>
        <p:nvSpPr>
          <p:cNvPr id="53" name="Shape 51"/>
          <p:cNvSpPr/>
          <p:nvPr/>
        </p:nvSpPr>
        <p:spPr>
          <a:xfrm>
            <a:off x="945408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908832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19</a:t>
            </a:r>
            <a:endParaRPr lang="en-US" sz="700" dirty="0"/>
          </a:p>
        </p:txBody>
      </p:sp>
      <p:sp>
        <p:nvSpPr>
          <p:cNvPr id="55" name="Shape 53"/>
          <p:cNvSpPr/>
          <p:nvPr/>
        </p:nvSpPr>
        <p:spPr>
          <a:xfrm>
            <a:off x="967862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931286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2</a:t>
            </a:r>
            <a:endParaRPr lang="en-US" sz="700" dirty="0"/>
          </a:p>
        </p:txBody>
      </p:sp>
      <p:sp>
        <p:nvSpPr>
          <p:cNvPr id="57" name="Shape 55"/>
          <p:cNvSpPr/>
          <p:nvPr/>
        </p:nvSpPr>
        <p:spPr>
          <a:xfrm>
            <a:off x="990317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8" name="Text 56"/>
          <p:cNvSpPr/>
          <p:nvPr/>
        </p:nvSpPr>
        <p:spPr>
          <a:xfrm>
            <a:off x="953741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16</a:t>
            </a:r>
            <a:endParaRPr lang="en-US" sz="700" dirty="0"/>
          </a:p>
        </p:txBody>
      </p:sp>
      <p:sp>
        <p:nvSpPr>
          <p:cNvPr id="59" name="Shape 57"/>
          <p:cNvSpPr/>
          <p:nvPr/>
        </p:nvSpPr>
        <p:spPr>
          <a:xfrm>
            <a:off x="1012771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0" name="Text 58"/>
          <p:cNvSpPr/>
          <p:nvPr/>
        </p:nvSpPr>
        <p:spPr>
          <a:xfrm>
            <a:off x="976195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30</a:t>
            </a:r>
            <a:endParaRPr lang="en-US" sz="700" dirty="0"/>
          </a:p>
        </p:txBody>
      </p:sp>
      <p:sp>
        <p:nvSpPr>
          <p:cNvPr id="61" name="Shape 59"/>
          <p:cNvSpPr/>
          <p:nvPr/>
        </p:nvSpPr>
        <p:spPr>
          <a:xfrm>
            <a:off x="1035226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2" name="Text 60"/>
          <p:cNvSpPr/>
          <p:nvPr/>
        </p:nvSpPr>
        <p:spPr>
          <a:xfrm>
            <a:off x="998650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13</a:t>
            </a:r>
            <a:endParaRPr lang="en-US" sz="700" dirty="0"/>
          </a:p>
        </p:txBody>
      </p:sp>
      <p:sp>
        <p:nvSpPr>
          <p:cNvPr id="63" name="Shape 61"/>
          <p:cNvSpPr/>
          <p:nvPr/>
        </p:nvSpPr>
        <p:spPr>
          <a:xfrm>
            <a:off x="1057680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4" name="Text 62"/>
          <p:cNvSpPr/>
          <p:nvPr/>
        </p:nvSpPr>
        <p:spPr>
          <a:xfrm>
            <a:off x="1021104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27</a:t>
            </a:r>
            <a:endParaRPr lang="en-US" sz="700" dirty="0"/>
          </a:p>
        </p:txBody>
      </p:sp>
      <p:sp>
        <p:nvSpPr>
          <p:cNvPr id="65" name="Shape 63"/>
          <p:cNvSpPr/>
          <p:nvPr/>
        </p:nvSpPr>
        <p:spPr>
          <a:xfrm>
            <a:off x="1080135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6" name="Text 64"/>
          <p:cNvSpPr/>
          <p:nvPr/>
        </p:nvSpPr>
        <p:spPr>
          <a:xfrm>
            <a:off x="1043559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11</a:t>
            </a:r>
            <a:endParaRPr lang="en-US" sz="700" dirty="0"/>
          </a:p>
        </p:txBody>
      </p:sp>
      <p:sp>
        <p:nvSpPr>
          <p:cNvPr id="67" name="Shape 65"/>
          <p:cNvSpPr/>
          <p:nvPr/>
        </p:nvSpPr>
        <p:spPr>
          <a:xfrm>
            <a:off x="1102589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8" name="Text 66"/>
          <p:cNvSpPr/>
          <p:nvPr/>
        </p:nvSpPr>
        <p:spPr>
          <a:xfrm>
            <a:off x="1066013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25</a:t>
            </a:r>
            <a:endParaRPr lang="en-US" sz="700" dirty="0"/>
          </a:p>
        </p:txBody>
      </p:sp>
      <p:sp>
        <p:nvSpPr>
          <p:cNvPr id="69" name="Shape 67"/>
          <p:cNvSpPr/>
          <p:nvPr/>
        </p:nvSpPr>
        <p:spPr>
          <a:xfrm>
            <a:off x="1125043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0" name="Text 68"/>
          <p:cNvSpPr/>
          <p:nvPr/>
        </p:nvSpPr>
        <p:spPr>
          <a:xfrm>
            <a:off x="1088467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8</a:t>
            </a:r>
            <a:endParaRPr lang="en-US" sz="700" dirty="0"/>
          </a:p>
        </p:txBody>
      </p:sp>
      <p:sp>
        <p:nvSpPr>
          <p:cNvPr id="71" name="Shape 69"/>
          <p:cNvSpPr/>
          <p:nvPr/>
        </p:nvSpPr>
        <p:spPr>
          <a:xfrm>
            <a:off x="1147498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2" name="Text 70"/>
          <p:cNvSpPr/>
          <p:nvPr/>
        </p:nvSpPr>
        <p:spPr>
          <a:xfrm>
            <a:off x="1110922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22</a:t>
            </a:r>
            <a:endParaRPr lang="en-US" sz="700" dirty="0"/>
          </a:p>
        </p:txBody>
      </p:sp>
      <p:sp>
        <p:nvSpPr>
          <p:cNvPr id="73" name="Shape 71"/>
          <p:cNvSpPr/>
          <p:nvPr/>
        </p:nvSpPr>
        <p:spPr>
          <a:xfrm>
            <a:off x="1169952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4" name="Text 72"/>
          <p:cNvSpPr/>
          <p:nvPr/>
        </p:nvSpPr>
        <p:spPr>
          <a:xfrm>
            <a:off x="1133376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6</a:t>
            </a:r>
            <a:endParaRPr lang="en-US" sz="700" dirty="0"/>
          </a:p>
        </p:txBody>
      </p:sp>
      <p:sp>
        <p:nvSpPr>
          <p:cNvPr id="75" name="Text 73"/>
          <p:cNvSpPr/>
          <p:nvPr/>
        </p:nvSpPr>
        <p:spPr>
          <a:xfrm>
            <a:off x="365760" y="1033272"/>
            <a:ext cx="3291840" cy="10219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Curriculum &amp; timetable</a:t>
            </a:r>
            <a:endParaRPr lang="en-US" sz="900" dirty="0"/>
          </a:p>
        </p:txBody>
      </p:sp>
      <p:sp>
        <p:nvSpPr>
          <p:cNvPr id="76" name="Shape 74"/>
          <p:cNvSpPr/>
          <p:nvPr/>
        </p:nvSpPr>
        <p:spPr>
          <a:xfrm>
            <a:off x="3840480" y="1056939"/>
            <a:ext cx="2405831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77" name="Text 75"/>
          <p:cNvSpPr/>
          <p:nvPr/>
        </p:nvSpPr>
        <p:spPr>
          <a:xfrm>
            <a:off x="365760" y="1135470"/>
            <a:ext cx="3291840" cy="10219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Curriculum model &amp; option blocks</a:t>
            </a:r>
            <a:endParaRPr lang="en-US" sz="900" dirty="0"/>
          </a:p>
        </p:txBody>
      </p:sp>
      <p:sp>
        <p:nvSpPr>
          <p:cNvPr id="78" name="Shape 76"/>
          <p:cNvSpPr/>
          <p:nvPr/>
        </p:nvSpPr>
        <p:spPr>
          <a:xfrm>
            <a:off x="3840480" y="1181190"/>
            <a:ext cx="641555" cy="10758"/>
          </a:xfrm>
          <a:prstGeom prst="roundRect">
            <a:avLst>
              <a:gd name="adj" fmla="val 254992"/>
            </a:avLst>
          </a:prstGeom>
          <a:solidFill>
            <a:srgbClr val="7C3AED"/>
          </a:solidFill>
          <a:ln/>
        </p:spPr>
      </p:sp>
      <p:sp>
        <p:nvSpPr>
          <p:cNvPr id="79" name="Shape 77"/>
          <p:cNvSpPr/>
          <p:nvPr/>
        </p:nvSpPr>
        <p:spPr>
          <a:xfrm>
            <a:off x="3840480" y="1181190"/>
            <a:ext cx="641555" cy="10758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80" name="Text 78"/>
          <p:cNvSpPr/>
          <p:nvPr/>
        </p:nvSpPr>
        <p:spPr>
          <a:xfrm>
            <a:off x="365760" y="1237667"/>
            <a:ext cx="3291840" cy="10219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Option choices &amp; setting</a:t>
            </a:r>
            <a:endParaRPr lang="en-US" sz="900" dirty="0"/>
          </a:p>
        </p:txBody>
      </p:sp>
      <p:sp>
        <p:nvSpPr>
          <p:cNvPr id="81" name="Shape 79"/>
          <p:cNvSpPr/>
          <p:nvPr/>
        </p:nvSpPr>
        <p:spPr>
          <a:xfrm>
            <a:off x="4401840" y="1283387"/>
            <a:ext cx="561360" cy="10758"/>
          </a:xfrm>
          <a:prstGeom prst="roundRect">
            <a:avLst>
              <a:gd name="adj" fmla="val 254992"/>
            </a:avLst>
          </a:prstGeom>
          <a:solidFill>
            <a:srgbClr val="A78BFA"/>
          </a:solidFill>
          <a:ln/>
        </p:spPr>
      </p:sp>
      <p:sp>
        <p:nvSpPr>
          <p:cNvPr id="82" name="Shape 80"/>
          <p:cNvSpPr/>
          <p:nvPr/>
        </p:nvSpPr>
        <p:spPr>
          <a:xfrm>
            <a:off x="4401840" y="1283387"/>
            <a:ext cx="561360" cy="10758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83" name="Text 81"/>
          <p:cNvSpPr/>
          <p:nvPr/>
        </p:nvSpPr>
        <p:spPr>
          <a:xfrm>
            <a:off x="365760" y="1339865"/>
            <a:ext cx="3291840" cy="10219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Subject &amp; staff allocation</a:t>
            </a:r>
            <a:endParaRPr lang="en-US" sz="900" dirty="0"/>
          </a:p>
        </p:txBody>
      </p:sp>
      <p:sp>
        <p:nvSpPr>
          <p:cNvPr id="84" name="Shape 82"/>
          <p:cNvSpPr/>
          <p:nvPr/>
        </p:nvSpPr>
        <p:spPr>
          <a:xfrm>
            <a:off x="4963201" y="1385585"/>
            <a:ext cx="641555" cy="10758"/>
          </a:xfrm>
          <a:prstGeom prst="roundRect">
            <a:avLst>
              <a:gd name="adj" fmla="val 254992"/>
            </a:avLst>
          </a:prstGeom>
          <a:solidFill>
            <a:srgbClr val="7C3AED"/>
          </a:solidFill>
          <a:ln/>
        </p:spPr>
      </p:sp>
      <p:sp>
        <p:nvSpPr>
          <p:cNvPr id="85" name="Shape 83"/>
          <p:cNvSpPr/>
          <p:nvPr/>
        </p:nvSpPr>
        <p:spPr>
          <a:xfrm>
            <a:off x="4963201" y="1385585"/>
            <a:ext cx="641555" cy="10758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86" name="Text 84"/>
          <p:cNvSpPr/>
          <p:nvPr/>
        </p:nvSpPr>
        <p:spPr>
          <a:xfrm>
            <a:off x="365760" y="1442063"/>
            <a:ext cx="3291840" cy="10219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Timetable build &amp; validation</a:t>
            </a:r>
            <a:endParaRPr lang="en-US" sz="900" dirty="0"/>
          </a:p>
        </p:txBody>
      </p:sp>
      <p:sp>
        <p:nvSpPr>
          <p:cNvPr id="87" name="Shape 85"/>
          <p:cNvSpPr/>
          <p:nvPr/>
        </p:nvSpPr>
        <p:spPr>
          <a:xfrm>
            <a:off x="5524561" y="1487783"/>
            <a:ext cx="641555" cy="10758"/>
          </a:xfrm>
          <a:prstGeom prst="roundRect">
            <a:avLst>
              <a:gd name="adj" fmla="val 254992"/>
            </a:avLst>
          </a:prstGeom>
          <a:solidFill>
            <a:srgbClr val="A78BFA"/>
          </a:solidFill>
          <a:ln/>
        </p:spPr>
      </p:sp>
      <p:sp>
        <p:nvSpPr>
          <p:cNvPr id="88" name="Shape 86"/>
          <p:cNvSpPr/>
          <p:nvPr/>
        </p:nvSpPr>
        <p:spPr>
          <a:xfrm>
            <a:off x="5524561" y="1487783"/>
            <a:ext cx="577399" cy="10758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89" name="Text 87"/>
          <p:cNvSpPr/>
          <p:nvPr/>
        </p:nvSpPr>
        <p:spPr>
          <a:xfrm>
            <a:off x="365760" y="1544260"/>
            <a:ext cx="3291840" cy="10219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Rooming &amp; resource allocation</a:t>
            </a:r>
            <a:endParaRPr lang="en-US" sz="900" dirty="0"/>
          </a:p>
        </p:txBody>
      </p:sp>
      <p:sp>
        <p:nvSpPr>
          <p:cNvPr id="90" name="Shape 88"/>
          <p:cNvSpPr/>
          <p:nvPr/>
        </p:nvSpPr>
        <p:spPr>
          <a:xfrm>
            <a:off x="5925533" y="1589980"/>
            <a:ext cx="320777" cy="10758"/>
          </a:xfrm>
          <a:prstGeom prst="roundRect">
            <a:avLst>
              <a:gd name="adj" fmla="val 254992"/>
            </a:avLst>
          </a:prstGeom>
          <a:solidFill>
            <a:srgbClr val="7C3AED"/>
          </a:solidFill>
          <a:ln/>
        </p:spPr>
      </p:sp>
      <p:sp>
        <p:nvSpPr>
          <p:cNvPr id="91" name="Shape 89"/>
          <p:cNvSpPr/>
          <p:nvPr/>
        </p:nvSpPr>
        <p:spPr>
          <a:xfrm>
            <a:off x="5925533" y="1589980"/>
            <a:ext cx="192466" cy="10758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92" name="Text 90"/>
          <p:cNvSpPr/>
          <p:nvPr/>
        </p:nvSpPr>
        <p:spPr>
          <a:xfrm>
            <a:off x="365760" y="1646458"/>
            <a:ext cx="3291840" cy="10219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Timetable published</a:t>
            </a:r>
            <a:endParaRPr lang="en-US" sz="900" dirty="0"/>
          </a:p>
        </p:txBody>
      </p:sp>
      <p:sp>
        <p:nvSpPr>
          <p:cNvPr id="93" name="Shape 91"/>
          <p:cNvSpPr/>
          <p:nvPr/>
        </p:nvSpPr>
        <p:spPr>
          <a:xfrm>
            <a:off x="6164015" y="1633549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94" name="Text 92"/>
          <p:cNvSpPr/>
          <p:nvPr/>
        </p:nvSpPr>
        <p:spPr>
          <a:xfrm>
            <a:off x="365760" y="1748656"/>
            <a:ext cx="3291840" cy="10219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Staffing &amp; contracts</a:t>
            </a:r>
            <a:endParaRPr lang="en-US" sz="900" dirty="0"/>
          </a:p>
        </p:txBody>
      </p:sp>
      <p:sp>
        <p:nvSpPr>
          <p:cNvPr id="95" name="Shape 93"/>
          <p:cNvSpPr/>
          <p:nvPr/>
        </p:nvSpPr>
        <p:spPr>
          <a:xfrm>
            <a:off x="3840480" y="1772322"/>
            <a:ext cx="2806802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96" name="Text 94"/>
          <p:cNvSpPr/>
          <p:nvPr/>
        </p:nvSpPr>
        <p:spPr>
          <a:xfrm>
            <a:off x="365760" y="1850853"/>
            <a:ext cx="3291840" cy="10219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Establishment &amp; budget review</a:t>
            </a:r>
            <a:endParaRPr lang="en-US" sz="900" dirty="0"/>
          </a:p>
        </p:txBody>
      </p:sp>
      <p:sp>
        <p:nvSpPr>
          <p:cNvPr id="97" name="Shape 95"/>
          <p:cNvSpPr/>
          <p:nvPr/>
        </p:nvSpPr>
        <p:spPr>
          <a:xfrm>
            <a:off x="3840480" y="1896573"/>
            <a:ext cx="561360" cy="10758"/>
          </a:xfrm>
          <a:prstGeom prst="roundRect">
            <a:avLst>
              <a:gd name="adj" fmla="val 254992"/>
            </a:avLst>
          </a:prstGeom>
          <a:solidFill>
            <a:srgbClr val="2563EB"/>
          </a:solidFill>
          <a:ln/>
        </p:spPr>
      </p:sp>
      <p:sp>
        <p:nvSpPr>
          <p:cNvPr id="98" name="Shape 96"/>
          <p:cNvSpPr/>
          <p:nvPr/>
        </p:nvSpPr>
        <p:spPr>
          <a:xfrm>
            <a:off x="3840480" y="1896573"/>
            <a:ext cx="561360" cy="10758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99" name="Text 97"/>
          <p:cNvSpPr/>
          <p:nvPr/>
        </p:nvSpPr>
        <p:spPr>
          <a:xfrm>
            <a:off x="365760" y="1953051"/>
            <a:ext cx="3291840" cy="10219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Resignation deadline</a:t>
            </a:r>
            <a:endParaRPr lang="en-US" sz="900" dirty="0"/>
          </a:p>
        </p:txBody>
      </p:sp>
      <p:sp>
        <p:nvSpPr>
          <p:cNvPr id="100" name="Shape 98"/>
          <p:cNvSpPr/>
          <p:nvPr/>
        </p:nvSpPr>
        <p:spPr>
          <a:xfrm>
            <a:off x="4479933" y="1940142"/>
            <a:ext cx="164592" cy="164592"/>
          </a:xfrm>
          <a:prstGeom prst="diamond">
            <a:avLst/>
          </a:prstGeom>
          <a:solidFill>
            <a:srgbClr val="EF4444"/>
          </a:solidFill>
          <a:ln/>
        </p:spPr>
      </p:sp>
      <p:sp>
        <p:nvSpPr>
          <p:cNvPr id="101" name="Text 99"/>
          <p:cNvSpPr/>
          <p:nvPr/>
        </p:nvSpPr>
        <p:spPr>
          <a:xfrm>
            <a:off x="365760" y="2055248"/>
            <a:ext cx="3291840" cy="10219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Recruitment rounds</a:t>
            </a:r>
            <a:endParaRPr lang="en-US" sz="900" dirty="0"/>
          </a:p>
        </p:txBody>
      </p:sp>
      <p:sp>
        <p:nvSpPr>
          <p:cNvPr id="102" name="Shape 100"/>
          <p:cNvSpPr/>
          <p:nvPr/>
        </p:nvSpPr>
        <p:spPr>
          <a:xfrm>
            <a:off x="4562229" y="2100968"/>
            <a:ext cx="1202915" cy="10758"/>
          </a:xfrm>
          <a:prstGeom prst="roundRect">
            <a:avLst>
              <a:gd name="adj" fmla="val 254992"/>
            </a:avLst>
          </a:prstGeom>
          <a:solidFill>
            <a:srgbClr val="3B82F6"/>
          </a:solidFill>
          <a:ln/>
        </p:spPr>
      </p:sp>
      <p:sp>
        <p:nvSpPr>
          <p:cNvPr id="103" name="Shape 101"/>
          <p:cNvSpPr/>
          <p:nvPr/>
        </p:nvSpPr>
        <p:spPr>
          <a:xfrm>
            <a:off x="4562229" y="2100968"/>
            <a:ext cx="962332" cy="10758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04" name="Text 102"/>
          <p:cNvSpPr/>
          <p:nvPr/>
        </p:nvSpPr>
        <p:spPr>
          <a:xfrm>
            <a:off x="365760" y="2157446"/>
            <a:ext cx="3291840" cy="10219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Contracts issued</a:t>
            </a:r>
            <a:endParaRPr lang="en-US" sz="900" dirty="0"/>
          </a:p>
        </p:txBody>
      </p:sp>
      <p:sp>
        <p:nvSpPr>
          <p:cNvPr id="105" name="Shape 103"/>
          <p:cNvSpPr/>
          <p:nvPr/>
        </p:nvSpPr>
        <p:spPr>
          <a:xfrm>
            <a:off x="5684950" y="2203166"/>
            <a:ext cx="400972" cy="10758"/>
          </a:xfrm>
          <a:prstGeom prst="roundRect">
            <a:avLst>
              <a:gd name="adj" fmla="val 254992"/>
            </a:avLst>
          </a:prstGeom>
          <a:solidFill>
            <a:srgbClr val="2563EB"/>
          </a:solidFill>
          <a:ln/>
        </p:spPr>
      </p:sp>
      <p:sp>
        <p:nvSpPr>
          <p:cNvPr id="106" name="Shape 104"/>
          <p:cNvSpPr/>
          <p:nvPr/>
        </p:nvSpPr>
        <p:spPr>
          <a:xfrm>
            <a:off x="5684950" y="2203166"/>
            <a:ext cx="160389" cy="10758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07" name="Text 105"/>
          <p:cNvSpPr/>
          <p:nvPr/>
        </p:nvSpPr>
        <p:spPr>
          <a:xfrm>
            <a:off x="365760" y="2259644"/>
            <a:ext cx="3291840" cy="10219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Cover &amp; supply arrangements</a:t>
            </a:r>
            <a:endParaRPr lang="en-US" sz="900" dirty="0"/>
          </a:p>
        </p:txBody>
      </p:sp>
      <p:sp>
        <p:nvSpPr>
          <p:cNvPr id="108" name="Shape 106"/>
          <p:cNvSpPr/>
          <p:nvPr/>
        </p:nvSpPr>
        <p:spPr>
          <a:xfrm>
            <a:off x="6085922" y="2305364"/>
            <a:ext cx="561360" cy="10758"/>
          </a:xfrm>
          <a:prstGeom prst="roundRect">
            <a:avLst>
              <a:gd name="adj" fmla="val 254992"/>
            </a:avLst>
          </a:prstGeom>
          <a:solidFill>
            <a:srgbClr val="3B82F6"/>
          </a:solidFill>
          <a:ln/>
        </p:spPr>
      </p:sp>
      <p:sp>
        <p:nvSpPr>
          <p:cNvPr id="109" name="Shape 107"/>
          <p:cNvSpPr/>
          <p:nvPr/>
        </p:nvSpPr>
        <p:spPr>
          <a:xfrm>
            <a:off x="6085922" y="2305364"/>
            <a:ext cx="112272" cy="10758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10" name="Text 108"/>
          <p:cNvSpPr/>
          <p:nvPr/>
        </p:nvSpPr>
        <p:spPr>
          <a:xfrm>
            <a:off x="365760" y="2361841"/>
            <a:ext cx="3291840" cy="10219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New staff induction</a:t>
            </a:r>
            <a:endParaRPr lang="en-US" sz="900" dirty="0"/>
          </a:p>
        </p:txBody>
      </p:sp>
      <p:sp>
        <p:nvSpPr>
          <p:cNvPr id="111" name="Shape 109"/>
          <p:cNvSpPr/>
          <p:nvPr/>
        </p:nvSpPr>
        <p:spPr>
          <a:xfrm>
            <a:off x="6326505" y="2407561"/>
            <a:ext cx="320777" cy="10758"/>
          </a:xfrm>
          <a:prstGeom prst="roundRect">
            <a:avLst>
              <a:gd name="adj" fmla="val 254992"/>
            </a:avLst>
          </a:prstGeom>
          <a:solidFill>
            <a:srgbClr val="2563EB"/>
          </a:solidFill>
          <a:ln/>
        </p:spPr>
      </p:sp>
      <p:sp>
        <p:nvSpPr>
          <p:cNvPr id="112" name="Text 110"/>
          <p:cNvSpPr/>
          <p:nvPr/>
        </p:nvSpPr>
        <p:spPr>
          <a:xfrm>
            <a:off x="365760" y="2464039"/>
            <a:ext cx="3291840" cy="10219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Admissions &amp; enrolment</a:t>
            </a:r>
            <a:endParaRPr lang="en-US" sz="900" dirty="0"/>
          </a:p>
        </p:txBody>
      </p:sp>
      <p:sp>
        <p:nvSpPr>
          <p:cNvPr id="113" name="Shape 111"/>
          <p:cNvSpPr/>
          <p:nvPr/>
        </p:nvSpPr>
        <p:spPr>
          <a:xfrm>
            <a:off x="3840480" y="2487706"/>
            <a:ext cx="3368163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14" name="Text 112"/>
          <p:cNvSpPr/>
          <p:nvPr/>
        </p:nvSpPr>
        <p:spPr>
          <a:xfrm>
            <a:off x="365760" y="2566237"/>
            <a:ext cx="3291840" cy="10219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Open evenings</a:t>
            </a:r>
            <a:endParaRPr lang="en-US" sz="900" dirty="0"/>
          </a:p>
        </p:txBody>
      </p:sp>
      <p:sp>
        <p:nvSpPr>
          <p:cNvPr id="115" name="Shape 113"/>
          <p:cNvSpPr/>
          <p:nvPr/>
        </p:nvSpPr>
        <p:spPr>
          <a:xfrm>
            <a:off x="3840480" y="2611957"/>
            <a:ext cx="320777" cy="10758"/>
          </a:xfrm>
          <a:prstGeom prst="roundRect">
            <a:avLst>
              <a:gd name="adj" fmla="val 254992"/>
            </a:avLst>
          </a:prstGeom>
          <a:solidFill>
            <a:srgbClr val="0891B2"/>
          </a:solidFill>
          <a:ln/>
        </p:spPr>
      </p:sp>
      <p:sp>
        <p:nvSpPr>
          <p:cNvPr id="116" name="Shape 114"/>
          <p:cNvSpPr/>
          <p:nvPr/>
        </p:nvSpPr>
        <p:spPr>
          <a:xfrm>
            <a:off x="3840480" y="2611957"/>
            <a:ext cx="320777" cy="10758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17" name="Text 115"/>
          <p:cNvSpPr/>
          <p:nvPr/>
        </p:nvSpPr>
        <p:spPr>
          <a:xfrm>
            <a:off x="365760" y="2668434"/>
            <a:ext cx="3291840" cy="10219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Application window</a:t>
            </a:r>
            <a:endParaRPr lang="en-US" sz="900" dirty="0"/>
          </a:p>
        </p:txBody>
      </p:sp>
      <p:sp>
        <p:nvSpPr>
          <p:cNvPr id="118" name="Shape 116"/>
          <p:cNvSpPr/>
          <p:nvPr/>
        </p:nvSpPr>
        <p:spPr>
          <a:xfrm>
            <a:off x="4081063" y="2714154"/>
            <a:ext cx="882138" cy="10758"/>
          </a:xfrm>
          <a:prstGeom prst="roundRect">
            <a:avLst>
              <a:gd name="adj" fmla="val 254992"/>
            </a:avLst>
          </a:prstGeom>
          <a:solidFill>
            <a:srgbClr val="22D3EE"/>
          </a:solidFill>
          <a:ln/>
        </p:spPr>
      </p:sp>
      <p:sp>
        <p:nvSpPr>
          <p:cNvPr id="119" name="Shape 117"/>
          <p:cNvSpPr/>
          <p:nvPr/>
        </p:nvSpPr>
        <p:spPr>
          <a:xfrm>
            <a:off x="4081063" y="2714154"/>
            <a:ext cx="882138" cy="10758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20" name="Text 118"/>
          <p:cNvSpPr/>
          <p:nvPr/>
        </p:nvSpPr>
        <p:spPr>
          <a:xfrm>
            <a:off x="365760" y="2770632"/>
            <a:ext cx="3291840" cy="10219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Offers &amp; appeals</a:t>
            </a:r>
            <a:endParaRPr lang="en-US" sz="900" dirty="0"/>
          </a:p>
        </p:txBody>
      </p:sp>
      <p:sp>
        <p:nvSpPr>
          <p:cNvPr id="121" name="Shape 119"/>
          <p:cNvSpPr/>
          <p:nvPr/>
        </p:nvSpPr>
        <p:spPr>
          <a:xfrm>
            <a:off x="4963201" y="2816352"/>
            <a:ext cx="962332" cy="10758"/>
          </a:xfrm>
          <a:prstGeom prst="roundRect">
            <a:avLst>
              <a:gd name="adj" fmla="val 254992"/>
            </a:avLst>
          </a:prstGeom>
          <a:solidFill>
            <a:srgbClr val="0891B2"/>
          </a:solidFill>
          <a:ln/>
        </p:spPr>
      </p:sp>
      <p:sp>
        <p:nvSpPr>
          <p:cNvPr id="122" name="Shape 120"/>
          <p:cNvSpPr/>
          <p:nvPr/>
        </p:nvSpPr>
        <p:spPr>
          <a:xfrm>
            <a:off x="4963201" y="2816352"/>
            <a:ext cx="577399" cy="10758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23" name="Text 121"/>
          <p:cNvSpPr/>
          <p:nvPr/>
        </p:nvSpPr>
        <p:spPr>
          <a:xfrm>
            <a:off x="365760" y="2872830"/>
            <a:ext cx="3291840" cy="10219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Transition days</a:t>
            </a:r>
            <a:endParaRPr lang="en-US" sz="900" dirty="0"/>
          </a:p>
        </p:txBody>
      </p:sp>
      <p:sp>
        <p:nvSpPr>
          <p:cNvPr id="124" name="Shape 122"/>
          <p:cNvSpPr/>
          <p:nvPr/>
        </p:nvSpPr>
        <p:spPr>
          <a:xfrm>
            <a:off x="6085922" y="2918550"/>
            <a:ext cx="160389" cy="10758"/>
          </a:xfrm>
          <a:prstGeom prst="roundRect">
            <a:avLst>
              <a:gd name="adj" fmla="val 254992"/>
            </a:avLst>
          </a:prstGeom>
          <a:solidFill>
            <a:srgbClr val="22D3EE"/>
          </a:solidFill>
          <a:ln/>
        </p:spPr>
      </p:sp>
      <p:sp>
        <p:nvSpPr>
          <p:cNvPr id="125" name="Text 123"/>
          <p:cNvSpPr/>
          <p:nvPr/>
        </p:nvSpPr>
        <p:spPr>
          <a:xfrm>
            <a:off x="365760" y="2975027"/>
            <a:ext cx="3291840" cy="10219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Enrolment &amp; roll confirmation</a:t>
            </a:r>
            <a:endParaRPr lang="en-US" sz="900" dirty="0"/>
          </a:p>
        </p:txBody>
      </p:sp>
      <p:sp>
        <p:nvSpPr>
          <p:cNvPr id="126" name="Shape 124"/>
          <p:cNvSpPr/>
          <p:nvPr/>
        </p:nvSpPr>
        <p:spPr>
          <a:xfrm>
            <a:off x="6647282" y="3020747"/>
            <a:ext cx="561360" cy="10758"/>
          </a:xfrm>
          <a:prstGeom prst="roundRect">
            <a:avLst>
              <a:gd name="adj" fmla="val 254992"/>
            </a:avLst>
          </a:prstGeom>
          <a:solidFill>
            <a:srgbClr val="0891B2"/>
          </a:solidFill>
          <a:ln/>
        </p:spPr>
      </p:sp>
      <p:sp>
        <p:nvSpPr>
          <p:cNvPr id="127" name="Text 125"/>
          <p:cNvSpPr/>
          <p:nvPr/>
        </p:nvSpPr>
        <p:spPr>
          <a:xfrm>
            <a:off x="365760" y="3077225"/>
            <a:ext cx="3291840" cy="10219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Roll confirmed</a:t>
            </a:r>
            <a:endParaRPr lang="en-US" sz="900" dirty="0"/>
          </a:p>
        </p:txBody>
      </p:sp>
      <p:sp>
        <p:nvSpPr>
          <p:cNvPr id="128" name="Shape 126"/>
          <p:cNvSpPr/>
          <p:nvPr/>
        </p:nvSpPr>
        <p:spPr>
          <a:xfrm>
            <a:off x="7126347" y="3064316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29" name="Text 127"/>
          <p:cNvSpPr/>
          <p:nvPr/>
        </p:nvSpPr>
        <p:spPr>
          <a:xfrm>
            <a:off x="365760" y="3179423"/>
            <a:ext cx="3291840" cy="10219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Term dates &amp; calendar</a:t>
            </a:r>
            <a:endParaRPr lang="en-US" sz="900" dirty="0"/>
          </a:p>
        </p:txBody>
      </p:sp>
      <p:sp>
        <p:nvSpPr>
          <p:cNvPr id="130" name="Shape 128"/>
          <p:cNvSpPr/>
          <p:nvPr/>
        </p:nvSpPr>
        <p:spPr>
          <a:xfrm>
            <a:off x="3840480" y="3203089"/>
            <a:ext cx="3047385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31" name="Text 129"/>
          <p:cNvSpPr/>
          <p:nvPr/>
        </p:nvSpPr>
        <p:spPr>
          <a:xfrm>
            <a:off x="365760" y="3281620"/>
            <a:ext cx="3291840" cy="10219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Term &amp; holiday dates agreed</a:t>
            </a:r>
            <a:endParaRPr lang="en-US" sz="900" dirty="0"/>
          </a:p>
        </p:txBody>
      </p:sp>
      <p:sp>
        <p:nvSpPr>
          <p:cNvPr id="132" name="Shape 130"/>
          <p:cNvSpPr/>
          <p:nvPr/>
        </p:nvSpPr>
        <p:spPr>
          <a:xfrm>
            <a:off x="3840480" y="3327340"/>
            <a:ext cx="400972" cy="10758"/>
          </a:xfrm>
          <a:prstGeom prst="roundRect">
            <a:avLst>
              <a:gd name="adj" fmla="val 254992"/>
            </a:avLst>
          </a:prstGeom>
          <a:solidFill>
            <a:srgbClr val="64748B"/>
          </a:solidFill>
          <a:ln/>
        </p:spPr>
      </p:sp>
      <p:sp>
        <p:nvSpPr>
          <p:cNvPr id="133" name="Shape 131"/>
          <p:cNvSpPr/>
          <p:nvPr/>
        </p:nvSpPr>
        <p:spPr>
          <a:xfrm>
            <a:off x="3840480" y="3327340"/>
            <a:ext cx="400972" cy="10758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34" name="Text 132"/>
          <p:cNvSpPr/>
          <p:nvPr/>
        </p:nvSpPr>
        <p:spPr>
          <a:xfrm>
            <a:off x="365760" y="3383818"/>
            <a:ext cx="3291840" cy="10219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INSET days scheduled</a:t>
            </a:r>
            <a:endParaRPr lang="en-US" sz="900" dirty="0"/>
          </a:p>
        </p:txBody>
      </p:sp>
      <p:sp>
        <p:nvSpPr>
          <p:cNvPr id="135" name="Shape 133"/>
          <p:cNvSpPr/>
          <p:nvPr/>
        </p:nvSpPr>
        <p:spPr>
          <a:xfrm>
            <a:off x="4241452" y="3429538"/>
            <a:ext cx="240583" cy="10758"/>
          </a:xfrm>
          <a:prstGeom prst="roundRect">
            <a:avLst>
              <a:gd name="adj" fmla="val 254992"/>
            </a:avLst>
          </a:prstGeom>
          <a:solidFill>
            <a:srgbClr val="94A3B8"/>
          </a:solidFill>
          <a:ln/>
        </p:spPr>
      </p:sp>
      <p:sp>
        <p:nvSpPr>
          <p:cNvPr id="136" name="Shape 134"/>
          <p:cNvSpPr/>
          <p:nvPr/>
        </p:nvSpPr>
        <p:spPr>
          <a:xfrm>
            <a:off x="4241452" y="3429538"/>
            <a:ext cx="240583" cy="10758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37" name="Text 135"/>
          <p:cNvSpPr/>
          <p:nvPr/>
        </p:nvSpPr>
        <p:spPr>
          <a:xfrm>
            <a:off x="365760" y="3486016"/>
            <a:ext cx="3291840" cy="10219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Calendar of events published</a:t>
            </a:r>
            <a:endParaRPr lang="en-US" sz="900" dirty="0"/>
          </a:p>
        </p:txBody>
      </p:sp>
      <p:sp>
        <p:nvSpPr>
          <p:cNvPr id="138" name="Shape 136"/>
          <p:cNvSpPr/>
          <p:nvPr/>
        </p:nvSpPr>
        <p:spPr>
          <a:xfrm>
            <a:off x="6246311" y="3531736"/>
            <a:ext cx="320777" cy="10758"/>
          </a:xfrm>
          <a:prstGeom prst="roundRect">
            <a:avLst>
              <a:gd name="adj" fmla="val 254992"/>
            </a:avLst>
          </a:prstGeom>
          <a:solidFill>
            <a:srgbClr val="64748B"/>
          </a:solidFill>
          <a:ln/>
        </p:spPr>
      </p:sp>
      <p:sp>
        <p:nvSpPr>
          <p:cNvPr id="139" name="Shape 137"/>
          <p:cNvSpPr/>
          <p:nvPr/>
        </p:nvSpPr>
        <p:spPr>
          <a:xfrm>
            <a:off x="6246311" y="3531736"/>
            <a:ext cx="96233" cy="10758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40" name="Text 138"/>
          <p:cNvSpPr/>
          <p:nvPr/>
        </p:nvSpPr>
        <p:spPr>
          <a:xfrm>
            <a:off x="365760" y="3588213"/>
            <a:ext cx="3291840" cy="10219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Parent communications</a:t>
            </a:r>
            <a:endParaRPr lang="en-US" sz="900" dirty="0"/>
          </a:p>
        </p:txBody>
      </p:sp>
      <p:sp>
        <p:nvSpPr>
          <p:cNvPr id="141" name="Shape 139"/>
          <p:cNvSpPr/>
          <p:nvPr/>
        </p:nvSpPr>
        <p:spPr>
          <a:xfrm>
            <a:off x="6567088" y="3633933"/>
            <a:ext cx="320777" cy="10758"/>
          </a:xfrm>
          <a:prstGeom prst="roundRect">
            <a:avLst>
              <a:gd name="adj" fmla="val 254992"/>
            </a:avLst>
          </a:prstGeom>
          <a:solidFill>
            <a:srgbClr val="94A3B8"/>
          </a:solidFill>
          <a:ln/>
        </p:spPr>
      </p:sp>
      <p:sp>
        <p:nvSpPr>
          <p:cNvPr id="142" name="Text 140"/>
          <p:cNvSpPr/>
          <p:nvPr/>
        </p:nvSpPr>
        <p:spPr>
          <a:xfrm>
            <a:off x="365760" y="3690411"/>
            <a:ext cx="3291840" cy="10219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Autumn term starts</a:t>
            </a:r>
            <a:endParaRPr lang="en-US" sz="900" dirty="0"/>
          </a:p>
        </p:txBody>
      </p:sp>
      <p:sp>
        <p:nvSpPr>
          <p:cNvPr id="143" name="Shape 141"/>
          <p:cNvSpPr/>
          <p:nvPr/>
        </p:nvSpPr>
        <p:spPr>
          <a:xfrm>
            <a:off x="6885764" y="3677502"/>
            <a:ext cx="164592" cy="164592"/>
          </a:xfrm>
          <a:prstGeom prst="diamond">
            <a:avLst/>
          </a:prstGeom>
          <a:solidFill>
            <a:srgbClr val="EF4444"/>
          </a:solidFill>
          <a:ln/>
        </p:spPr>
      </p:sp>
      <p:sp>
        <p:nvSpPr>
          <p:cNvPr id="144" name="Text 142"/>
          <p:cNvSpPr/>
          <p:nvPr/>
        </p:nvSpPr>
        <p:spPr>
          <a:xfrm>
            <a:off x="365760" y="3792608"/>
            <a:ext cx="3291840" cy="10219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Assessment &amp; exams</a:t>
            </a:r>
            <a:endParaRPr lang="en-US" sz="900" dirty="0"/>
          </a:p>
        </p:txBody>
      </p:sp>
      <p:sp>
        <p:nvSpPr>
          <p:cNvPr id="145" name="Shape 143"/>
          <p:cNvSpPr/>
          <p:nvPr/>
        </p:nvSpPr>
        <p:spPr>
          <a:xfrm>
            <a:off x="6968060" y="3816275"/>
            <a:ext cx="4811661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46" name="Text 144"/>
          <p:cNvSpPr/>
          <p:nvPr/>
        </p:nvSpPr>
        <p:spPr>
          <a:xfrm>
            <a:off x="365760" y="3894806"/>
            <a:ext cx="3291840" cy="10219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Baseline assessment</a:t>
            </a:r>
            <a:endParaRPr lang="en-US" sz="900" dirty="0"/>
          </a:p>
        </p:txBody>
      </p:sp>
      <p:sp>
        <p:nvSpPr>
          <p:cNvPr id="147" name="Shape 145"/>
          <p:cNvSpPr/>
          <p:nvPr/>
        </p:nvSpPr>
        <p:spPr>
          <a:xfrm>
            <a:off x="7048254" y="3940526"/>
            <a:ext cx="240583" cy="10758"/>
          </a:xfrm>
          <a:prstGeom prst="roundRect">
            <a:avLst>
              <a:gd name="adj" fmla="val 254992"/>
            </a:avLst>
          </a:prstGeom>
          <a:solidFill>
            <a:srgbClr val="F59E0B"/>
          </a:solidFill>
          <a:ln/>
        </p:spPr>
      </p:sp>
      <p:sp>
        <p:nvSpPr>
          <p:cNvPr id="148" name="Text 146"/>
          <p:cNvSpPr/>
          <p:nvPr/>
        </p:nvSpPr>
        <p:spPr>
          <a:xfrm>
            <a:off x="365760" y="3997004"/>
            <a:ext cx="3291840" cy="10219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Exam entries &amp; deadlines</a:t>
            </a:r>
            <a:endParaRPr lang="en-US" sz="900" dirty="0"/>
          </a:p>
        </p:txBody>
      </p:sp>
      <p:sp>
        <p:nvSpPr>
          <p:cNvPr id="149" name="Shape 147"/>
          <p:cNvSpPr/>
          <p:nvPr/>
        </p:nvSpPr>
        <p:spPr>
          <a:xfrm>
            <a:off x="7850198" y="4042724"/>
            <a:ext cx="641555" cy="10758"/>
          </a:xfrm>
          <a:prstGeom prst="roundRect">
            <a:avLst>
              <a:gd name="adj" fmla="val 254992"/>
            </a:avLst>
          </a:prstGeom>
          <a:solidFill>
            <a:srgbClr val="FBBF24"/>
          </a:solidFill>
          <a:ln/>
        </p:spPr>
      </p:sp>
      <p:sp>
        <p:nvSpPr>
          <p:cNvPr id="150" name="Text 148"/>
          <p:cNvSpPr/>
          <p:nvPr/>
        </p:nvSpPr>
        <p:spPr>
          <a:xfrm>
            <a:off x="365760" y="4099201"/>
            <a:ext cx="3291840" cy="10219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Mock exam series</a:t>
            </a:r>
            <a:endParaRPr lang="en-US" sz="900" dirty="0"/>
          </a:p>
        </p:txBody>
      </p:sp>
      <p:sp>
        <p:nvSpPr>
          <p:cNvPr id="151" name="Shape 149"/>
          <p:cNvSpPr/>
          <p:nvPr/>
        </p:nvSpPr>
        <p:spPr>
          <a:xfrm>
            <a:off x="8652141" y="4144921"/>
            <a:ext cx="320777" cy="10758"/>
          </a:xfrm>
          <a:prstGeom prst="roundRect">
            <a:avLst>
              <a:gd name="adj" fmla="val 254992"/>
            </a:avLst>
          </a:prstGeom>
          <a:solidFill>
            <a:srgbClr val="F59E0B"/>
          </a:solidFill>
          <a:ln/>
        </p:spPr>
      </p:sp>
      <p:sp>
        <p:nvSpPr>
          <p:cNvPr id="152" name="Text 150"/>
          <p:cNvSpPr/>
          <p:nvPr/>
        </p:nvSpPr>
        <p:spPr>
          <a:xfrm>
            <a:off x="365760" y="4201399"/>
            <a:ext cx="3291840" cy="10219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Access arrangements &amp; invigilation</a:t>
            </a:r>
            <a:endParaRPr lang="en-US" sz="900" dirty="0"/>
          </a:p>
        </p:txBody>
      </p:sp>
      <p:sp>
        <p:nvSpPr>
          <p:cNvPr id="153" name="Shape 151"/>
          <p:cNvSpPr/>
          <p:nvPr/>
        </p:nvSpPr>
        <p:spPr>
          <a:xfrm>
            <a:off x="8972919" y="4247119"/>
            <a:ext cx="721749" cy="10758"/>
          </a:xfrm>
          <a:prstGeom prst="roundRect">
            <a:avLst>
              <a:gd name="adj" fmla="val 254992"/>
            </a:avLst>
          </a:prstGeom>
          <a:solidFill>
            <a:srgbClr val="FBBF24"/>
          </a:solidFill>
          <a:ln/>
        </p:spPr>
      </p:sp>
      <p:sp>
        <p:nvSpPr>
          <p:cNvPr id="154" name="Text 152"/>
          <p:cNvSpPr/>
          <p:nvPr/>
        </p:nvSpPr>
        <p:spPr>
          <a:xfrm>
            <a:off x="365760" y="4303597"/>
            <a:ext cx="3291840" cy="10219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Public exam series</a:t>
            </a:r>
            <a:endParaRPr lang="en-US" sz="900" dirty="0"/>
          </a:p>
        </p:txBody>
      </p:sp>
      <p:sp>
        <p:nvSpPr>
          <p:cNvPr id="155" name="Shape 153"/>
          <p:cNvSpPr/>
          <p:nvPr/>
        </p:nvSpPr>
        <p:spPr>
          <a:xfrm>
            <a:off x="10576806" y="4349317"/>
            <a:ext cx="721749" cy="10758"/>
          </a:xfrm>
          <a:prstGeom prst="roundRect">
            <a:avLst>
              <a:gd name="adj" fmla="val 254992"/>
            </a:avLst>
          </a:prstGeom>
          <a:solidFill>
            <a:srgbClr val="F59E0B"/>
          </a:solidFill>
          <a:ln/>
        </p:spPr>
      </p:sp>
      <p:sp>
        <p:nvSpPr>
          <p:cNvPr id="156" name="Text 154"/>
          <p:cNvSpPr/>
          <p:nvPr/>
        </p:nvSpPr>
        <p:spPr>
          <a:xfrm>
            <a:off x="365760" y="4405794"/>
            <a:ext cx="3291840" cy="10219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Results day</a:t>
            </a:r>
            <a:endParaRPr lang="en-US" sz="900" dirty="0"/>
          </a:p>
        </p:txBody>
      </p:sp>
      <p:sp>
        <p:nvSpPr>
          <p:cNvPr id="157" name="Shape 155"/>
          <p:cNvSpPr/>
          <p:nvPr/>
        </p:nvSpPr>
        <p:spPr>
          <a:xfrm>
            <a:off x="11697425" y="4392885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58" name="Text 156"/>
          <p:cNvSpPr/>
          <p:nvPr/>
        </p:nvSpPr>
        <p:spPr>
          <a:xfrm>
            <a:off x="365760" y="4507992"/>
            <a:ext cx="3291840" cy="10219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Reporting &amp; parents</a:t>
            </a:r>
            <a:endParaRPr lang="en-US" sz="900" dirty="0"/>
          </a:p>
        </p:txBody>
      </p:sp>
      <p:sp>
        <p:nvSpPr>
          <p:cNvPr id="159" name="Shape 157"/>
          <p:cNvSpPr/>
          <p:nvPr/>
        </p:nvSpPr>
        <p:spPr>
          <a:xfrm>
            <a:off x="7529420" y="4531659"/>
            <a:ext cx="4009718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60" name="Text 158"/>
          <p:cNvSpPr/>
          <p:nvPr/>
        </p:nvSpPr>
        <p:spPr>
          <a:xfrm>
            <a:off x="365760" y="4610190"/>
            <a:ext cx="3291840" cy="10219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Data collection point 1</a:t>
            </a:r>
            <a:endParaRPr lang="en-US" sz="900" dirty="0"/>
          </a:p>
        </p:txBody>
      </p:sp>
      <p:sp>
        <p:nvSpPr>
          <p:cNvPr id="161" name="Shape 159"/>
          <p:cNvSpPr/>
          <p:nvPr/>
        </p:nvSpPr>
        <p:spPr>
          <a:xfrm>
            <a:off x="7529420" y="4655910"/>
            <a:ext cx="160389" cy="10758"/>
          </a:xfrm>
          <a:prstGeom prst="roundRect">
            <a:avLst>
              <a:gd name="adj" fmla="val 254992"/>
            </a:avLst>
          </a:prstGeom>
          <a:solidFill>
            <a:srgbClr val="0D9488"/>
          </a:solidFill>
          <a:ln/>
        </p:spPr>
      </p:sp>
      <p:sp>
        <p:nvSpPr>
          <p:cNvPr id="162" name="Text 160"/>
          <p:cNvSpPr/>
          <p:nvPr/>
        </p:nvSpPr>
        <p:spPr>
          <a:xfrm>
            <a:off x="365760" y="4712387"/>
            <a:ext cx="3291840" cy="10219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Autumn reports &amp; parents evening</a:t>
            </a:r>
            <a:endParaRPr lang="en-US" sz="900" dirty="0"/>
          </a:p>
        </p:txBody>
      </p:sp>
      <p:sp>
        <p:nvSpPr>
          <p:cNvPr id="163" name="Shape 161"/>
          <p:cNvSpPr/>
          <p:nvPr/>
        </p:nvSpPr>
        <p:spPr>
          <a:xfrm>
            <a:off x="7850198" y="4758107"/>
            <a:ext cx="400972" cy="10758"/>
          </a:xfrm>
          <a:prstGeom prst="roundRect">
            <a:avLst>
              <a:gd name="adj" fmla="val 254992"/>
            </a:avLst>
          </a:prstGeom>
          <a:solidFill>
            <a:srgbClr val="14B8A6"/>
          </a:solidFill>
          <a:ln/>
        </p:spPr>
      </p:sp>
      <p:sp>
        <p:nvSpPr>
          <p:cNvPr id="164" name="Text 162"/>
          <p:cNvSpPr/>
          <p:nvPr/>
        </p:nvSpPr>
        <p:spPr>
          <a:xfrm>
            <a:off x="365760" y="4814585"/>
            <a:ext cx="3291840" cy="10219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Data collection point 2</a:t>
            </a:r>
            <a:endParaRPr lang="en-US" sz="900" dirty="0"/>
          </a:p>
        </p:txBody>
      </p:sp>
      <p:sp>
        <p:nvSpPr>
          <p:cNvPr id="165" name="Shape 163"/>
          <p:cNvSpPr/>
          <p:nvPr/>
        </p:nvSpPr>
        <p:spPr>
          <a:xfrm>
            <a:off x="9293696" y="4860305"/>
            <a:ext cx="160389" cy="10758"/>
          </a:xfrm>
          <a:prstGeom prst="roundRect">
            <a:avLst>
              <a:gd name="adj" fmla="val 254992"/>
            </a:avLst>
          </a:prstGeom>
          <a:solidFill>
            <a:srgbClr val="0D9488"/>
          </a:solidFill>
          <a:ln/>
        </p:spPr>
      </p:sp>
      <p:sp>
        <p:nvSpPr>
          <p:cNvPr id="166" name="Text 164"/>
          <p:cNvSpPr/>
          <p:nvPr/>
        </p:nvSpPr>
        <p:spPr>
          <a:xfrm>
            <a:off x="365760" y="4916783"/>
            <a:ext cx="3291840" cy="10219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Spring reports &amp; parents evening</a:t>
            </a:r>
            <a:endParaRPr lang="en-US" sz="900" dirty="0"/>
          </a:p>
        </p:txBody>
      </p:sp>
      <p:sp>
        <p:nvSpPr>
          <p:cNvPr id="167" name="Shape 165"/>
          <p:cNvSpPr/>
          <p:nvPr/>
        </p:nvSpPr>
        <p:spPr>
          <a:xfrm>
            <a:off x="9534279" y="4962503"/>
            <a:ext cx="400972" cy="10758"/>
          </a:xfrm>
          <a:prstGeom prst="roundRect">
            <a:avLst>
              <a:gd name="adj" fmla="val 254992"/>
            </a:avLst>
          </a:prstGeom>
          <a:solidFill>
            <a:srgbClr val="14B8A6"/>
          </a:solidFill>
          <a:ln/>
        </p:spPr>
      </p:sp>
      <p:sp>
        <p:nvSpPr>
          <p:cNvPr id="168" name="Text 166"/>
          <p:cNvSpPr/>
          <p:nvPr/>
        </p:nvSpPr>
        <p:spPr>
          <a:xfrm>
            <a:off x="365760" y="5018980"/>
            <a:ext cx="3291840" cy="10219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Summer reports &amp; target setting</a:t>
            </a:r>
            <a:endParaRPr lang="en-US" sz="900" dirty="0"/>
          </a:p>
        </p:txBody>
      </p:sp>
      <p:sp>
        <p:nvSpPr>
          <p:cNvPr id="169" name="Shape 167"/>
          <p:cNvSpPr/>
          <p:nvPr/>
        </p:nvSpPr>
        <p:spPr>
          <a:xfrm>
            <a:off x="11138166" y="5064700"/>
            <a:ext cx="400972" cy="10758"/>
          </a:xfrm>
          <a:prstGeom prst="roundRect">
            <a:avLst>
              <a:gd name="adj" fmla="val 254992"/>
            </a:avLst>
          </a:prstGeom>
          <a:solidFill>
            <a:srgbClr val="0D9488"/>
          </a:solidFill>
          <a:ln/>
        </p:spPr>
      </p:sp>
      <p:sp>
        <p:nvSpPr>
          <p:cNvPr id="170" name="Text 168"/>
          <p:cNvSpPr/>
          <p:nvPr/>
        </p:nvSpPr>
        <p:spPr>
          <a:xfrm>
            <a:off x="365760" y="5121178"/>
            <a:ext cx="3291840" cy="10219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Inspection &amp; governance</a:t>
            </a:r>
            <a:endParaRPr lang="en-US" sz="900" dirty="0"/>
          </a:p>
        </p:txBody>
      </p:sp>
      <p:sp>
        <p:nvSpPr>
          <p:cNvPr id="171" name="Shape 169"/>
          <p:cNvSpPr/>
          <p:nvPr/>
        </p:nvSpPr>
        <p:spPr>
          <a:xfrm>
            <a:off x="6968060" y="5144845"/>
            <a:ext cx="4651273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72" name="Text 170"/>
          <p:cNvSpPr/>
          <p:nvPr/>
        </p:nvSpPr>
        <p:spPr>
          <a:xfrm>
            <a:off x="365760" y="5223376"/>
            <a:ext cx="3291840" cy="10219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Self-evaluation review</a:t>
            </a:r>
            <a:endParaRPr lang="en-US" sz="900" dirty="0"/>
          </a:p>
        </p:txBody>
      </p:sp>
      <p:sp>
        <p:nvSpPr>
          <p:cNvPr id="173" name="Shape 171"/>
          <p:cNvSpPr/>
          <p:nvPr/>
        </p:nvSpPr>
        <p:spPr>
          <a:xfrm>
            <a:off x="6968060" y="5269096"/>
            <a:ext cx="641555" cy="10758"/>
          </a:xfrm>
          <a:prstGeom prst="roundRect">
            <a:avLst>
              <a:gd name="adj" fmla="val 254992"/>
            </a:avLst>
          </a:prstGeom>
          <a:solidFill>
            <a:srgbClr val="A855F7"/>
          </a:solidFill>
          <a:ln/>
        </p:spPr>
      </p:sp>
      <p:sp>
        <p:nvSpPr>
          <p:cNvPr id="174" name="Text 172"/>
          <p:cNvSpPr/>
          <p:nvPr/>
        </p:nvSpPr>
        <p:spPr>
          <a:xfrm>
            <a:off x="365760" y="5325573"/>
            <a:ext cx="3291840" cy="10219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Governor meeting cycle</a:t>
            </a:r>
            <a:endParaRPr lang="en-US" sz="900" dirty="0"/>
          </a:p>
        </p:txBody>
      </p:sp>
      <p:sp>
        <p:nvSpPr>
          <p:cNvPr id="175" name="Shape 173"/>
          <p:cNvSpPr/>
          <p:nvPr/>
        </p:nvSpPr>
        <p:spPr>
          <a:xfrm>
            <a:off x="7208643" y="5371293"/>
            <a:ext cx="4410690" cy="10758"/>
          </a:xfrm>
          <a:prstGeom prst="roundRect">
            <a:avLst>
              <a:gd name="adj" fmla="val 254992"/>
            </a:avLst>
          </a:prstGeom>
          <a:solidFill>
            <a:srgbClr val="C084FC"/>
          </a:solidFill>
          <a:ln/>
        </p:spPr>
      </p:sp>
      <p:sp>
        <p:nvSpPr>
          <p:cNvPr id="176" name="Text 174"/>
          <p:cNvSpPr/>
          <p:nvPr/>
        </p:nvSpPr>
        <p:spPr>
          <a:xfrm>
            <a:off x="365760" y="5427771"/>
            <a:ext cx="3291840" cy="10219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Safeguarding audit</a:t>
            </a:r>
            <a:endParaRPr lang="en-US" sz="900" dirty="0"/>
          </a:p>
        </p:txBody>
      </p:sp>
      <p:sp>
        <p:nvSpPr>
          <p:cNvPr id="177" name="Shape 175"/>
          <p:cNvSpPr/>
          <p:nvPr/>
        </p:nvSpPr>
        <p:spPr>
          <a:xfrm>
            <a:off x="8010586" y="5473491"/>
            <a:ext cx="320777" cy="10758"/>
          </a:xfrm>
          <a:prstGeom prst="roundRect">
            <a:avLst>
              <a:gd name="adj" fmla="val 254992"/>
            </a:avLst>
          </a:prstGeom>
          <a:solidFill>
            <a:srgbClr val="A855F7"/>
          </a:solidFill>
          <a:ln/>
        </p:spPr>
      </p:sp>
      <p:sp>
        <p:nvSpPr>
          <p:cNvPr id="178" name="Text 176"/>
          <p:cNvSpPr/>
          <p:nvPr/>
        </p:nvSpPr>
        <p:spPr>
          <a:xfrm>
            <a:off x="365760" y="5529968"/>
            <a:ext cx="3291840" cy="10219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Policy review schedule</a:t>
            </a:r>
            <a:endParaRPr lang="en-US" sz="900" dirty="0"/>
          </a:p>
        </p:txBody>
      </p:sp>
      <p:sp>
        <p:nvSpPr>
          <p:cNvPr id="179" name="Shape 177"/>
          <p:cNvSpPr/>
          <p:nvPr/>
        </p:nvSpPr>
        <p:spPr>
          <a:xfrm>
            <a:off x="8652141" y="5575688"/>
            <a:ext cx="962332" cy="10758"/>
          </a:xfrm>
          <a:prstGeom prst="roundRect">
            <a:avLst>
              <a:gd name="adj" fmla="val 254992"/>
            </a:avLst>
          </a:prstGeom>
          <a:solidFill>
            <a:srgbClr val="C084FC"/>
          </a:solidFill>
          <a:ln/>
        </p:spPr>
      </p:sp>
      <p:sp>
        <p:nvSpPr>
          <p:cNvPr id="180" name="Text 178"/>
          <p:cNvSpPr/>
          <p:nvPr/>
        </p:nvSpPr>
        <p:spPr>
          <a:xfrm>
            <a:off x="365760" y="5632166"/>
            <a:ext cx="3291840" cy="10219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Inspection readiness review</a:t>
            </a:r>
            <a:endParaRPr lang="en-US" sz="900" dirty="0"/>
          </a:p>
        </p:txBody>
      </p:sp>
      <p:sp>
        <p:nvSpPr>
          <p:cNvPr id="181" name="Shape 179"/>
          <p:cNvSpPr/>
          <p:nvPr/>
        </p:nvSpPr>
        <p:spPr>
          <a:xfrm>
            <a:off x="9774862" y="5677886"/>
            <a:ext cx="320777" cy="10758"/>
          </a:xfrm>
          <a:prstGeom prst="roundRect">
            <a:avLst>
              <a:gd name="adj" fmla="val 254992"/>
            </a:avLst>
          </a:prstGeom>
          <a:solidFill>
            <a:srgbClr val="A855F7"/>
          </a:solidFill>
          <a:ln/>
        </p:spPr>
      </p:sp>
      <p:sp>
        <p:nvSpPr>
          <p:cNvPr id="182" name="Text 180"/>
          <p:cNvSpPr/>
          <p:nvPr/>
        </p:nvSpPr>
        <p:spPr>
          <a:xfrm>
            <a:off x="365760" y="5734364"/>
            <a:ext cx="3291840" cy="10219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Budget cycle</a:t>
            </a:r>
            <a:endParaRPr lang="en-US" sz="900" dirty="0"/>
          </a:p>
        </p:txBody>
      </p:sp>
      <p:sp>
        <p:nvSpPr>
          <p:cNvPr id="183" name="Shape 181"/>
          <p:cNvSpPr/>
          <p:nvPr/>
        </p:nvSpPr>
        <p:spPr>
          <a:xfrm>
            <a:off x="3840480" y="5758031"/>
            <a:ext cx="7698658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84" name="Text 182"/>
          <p:cNvSpPr/>
          <p:nvPr/>
        </p:nvSpPr>
        <p:spPr>
          <a:xfrm>
            <a:off x="365760" y="5836561"/>
            <a:ext cx="3291840" cy="10219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Funding allocation received</a:t>
            </a:r>
            <a:endParaRPr lang="en-US" sz="900" dirty="0"/>
          </a:p>
        </p:txBody>
      </p:sp>
      <p:sp>
        <p:nvSpPr>
          <p:cNvPr id="185" name="Shape 183"/>
          <p:cNvSpPr/>
          <p:nvPr/>
        </p:nvSpPr>
        <p:spPr>
          <a:xfrm>
            <a:off x="3758184" y="5823652"/>
            <a:ext cx="164592" cy="164592"/>
          </a:xfrm>
          <a:prstGeom prst="diamond">
            <a:avLst/>
          </a:prstGeom>
          <a:solidFill>
            <a:srgbClr val="DC2626"/>
          </a:solidFill>
          <a:ln/>
        </p:spPr>
      </p:sp>
      <p:sp>
        <p:nvSpPr>
          <p:cNvPr id="186" name="Text 184"/>
          <p:cNvSpPr/>
          <p:nvPr/>
        </p:nvSpPr>
        <p:spPr>
          <a:xfrm>
            <a:off x="365760" y="5938759"/>
            <a:ext cx="3291840" cy="10219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Budget build &amp; approval</a:t>
            </a:r>
            <a:endParaRPr lang="en-US" sz="900" dirty="0"/>
          </a:p>
        </p:txBody>
      </p:sp>
      <p:sp>
        <p:nvSpPr>
          <p:cNvPr id="187" name="Shape 185"/>
          <p:cNvSpPr/>
          <p:nvPr/>
        </p:nvSpPr>
        <p:spPr>
          <a:xfrm>
            <a:off x="4000869" y="5984479"/>
            <a:ext cx="1122721" cy="10758"/>
          </a:xfrm>
          <a:prstGeom prst="roundRect">
            <a:avLst>
              <a:gd name="adj" fmla="val 254992"/>
            </a:avLst>
          </a:prstGeom>
          <a:solidFill>
            <a:srgbClr val="DC2626"/>
          </a:solidFill>
          <a:ln/>
        </p:spPr>
      </p:sp>
      <p:sp>
        <p:nvSpPr>
          <p:cNvPr id="188" name="Shape 186"/>
          <p:cNvSpPr/>
          <p:nvPr/>
        </p:nvSpPr>
        <p:spPr>
          <a:xfrm>
            <a:off x="4000869" y="5984479"/>
            <a:ext cx="1010449" cy="10758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89" name="Text 187"/>
          <p:cNvSpPr/>
          <p:nvPr/>
        </p:nvSpPr>
        <p:spPr>
          <a:xfrm>
            <a:off x="365760" y="6040957"/>
            <a:ext cx="3291840" cy="10219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In-year budget monitoring</a:t>
            </a:r>
            <a:endParaRPr lang="en-US" sz="900" dirty="0"/>
          </a:p>
        </p:txBody>
      </p:sp>
      <p:sp>
        <p:nvSpPr>
          <p:cNvPr id="190" name="Shape 188"/>
          <p:cNvSpPr/>
          <p:nvPr/>
        </p:nvSpPr>
        <p:spPr>
          <a:xfrm>
            <a:off x="6968060" y="6086677"/>
            <a:ext cx="4330495" cy="10758"/>
          </a:xfrm>
          <a:prstGeom prst="roundRect">
            <a:avLst>
              <a:gd name="adj" fmla="val 254992"/>
            </a:avLst>
          </a:prstGeom>
          <a:solidFill>
            <a:srgbClr val="EF4444"/>
          </a:solidFill>
          <a:ln/>
        </p:spPr>
      </p:sp>
      <p:sp>
        <p:nvSpPr>
          <p:cNvPr id="191" name="Text 189"/>
          <p:cNvSpPr/>
          <p:nvPr/>
        </p:nvSpPr>
        <p:spPr>
          <a:xfrm>
            <a:off x="365760" y="6143154"/>
            <a:ext cx="3291840" cy="10219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Year-end return</a:t>
            </a:r>
            <a:endParaRPr lang="en-US" sz="900" dirty="0"/>
          </a:p>
        </p:txBody>
      </p:sp>
      <p:sp>
        <p:nvSpPr>
          <p:cNvPr id="192" name="Shape 190"/>
          <p:cNvSpPr/>
          <p:nvPr/>
        </p:nvSpPr>
        <p:spPr>
          <a:xfrm>
            <a:off x="11298555" y="6188874"/>
            <a:ext cx="240583" cy="10758"/>
          </a:xfrm>
          <a:prstGeom prst="roundRect">
            <a:avLst>
              <a:gd name="adj" fmla="val 254992"/>
            </a:avLst>
          </a:prstGeom>
          <a:solidFill>
            <a:srgbClr val="DC2626"/>
          </a:solidFill>
          <a:ln/>
        </p:spPr>
      </p:sp>
      <p:sp>
        <p:nvSpPr>
          <p:cNvPr id="193" name="Text 191"/>
          <p:cNvSpPr/>
          <p:nvPr/>
        </p:nvSpPr>
        <p:spPr>
          <a:xfrm>
            <a:off x="36576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4A3B8"/>
                </a:solidFill>
              </a:rPr>
              <a:t>Made free at gantts.app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Task Schedule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82296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#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C3AE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Task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C3AE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Owner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C3AE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Start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C3AE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End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C3AE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Days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C3AE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C3AE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Curriculum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timetable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Curriculum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model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blocks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Deputy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head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choices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setting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Heads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of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year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Subject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staff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allocation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Deputy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head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Timetable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build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validation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Timetabler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Rooming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resource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allocation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Timetabler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Timetable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published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Staffing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contracts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175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Establishment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budget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review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Business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manager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Resignation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deadline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Recruitment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rounds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Contracts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issued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Cover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supply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arrangements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Cover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manager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New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staff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induction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Deputy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head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Admissions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enrolment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Open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evenings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Admissions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Application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window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Admissions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Offers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appeals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Admissions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Transition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days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Heads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of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year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Enrolment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roll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confirmation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Admissions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Roll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confirmed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45720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Term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dates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calendar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190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Term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holiday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dates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agreed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Governors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INSET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days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scheduled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Head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Calendar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of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events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published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Office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Parent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communications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Office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Autumn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term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starts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Assessment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exams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2027-12-09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Baseline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assessment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Teaching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staff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Exam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entries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deadlines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Exams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officer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Mock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exam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series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Exams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officer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Access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arrangements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invigilation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Exams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officer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Public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exam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series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Exams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officer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2027-11-09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Results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2027-12-10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2027-12-10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Reporting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parents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2027-11-24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Data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collection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point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Teaching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staff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Autumn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reports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parents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evening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Heads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of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year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Data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collection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point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Teaching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staff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Spring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reports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parents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evening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Heads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of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year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Summer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reports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target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setting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Heads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of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year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2027-10-31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2027-11-24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Inspection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governance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2027-11-29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290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Self-evaluation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review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Leadership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Governor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meeting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cycle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Governors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2027-11-29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275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Safeguarding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audit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DSL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Policy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review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schedule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Leadership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45720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Inspection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readiness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review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Leadership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Budget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cycle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2027-11-24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480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Funding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allocation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received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14.1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Budget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build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approval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Business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manager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14.2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In-year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budget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monitoring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Business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manager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2027-11-09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270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14.3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Year-end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return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Business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manager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2027-11-10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2027-11-24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2026-07-24T04:16:56Z</dcterms:created>
  <dcterms:modified xsi:type="dcterms:W3CDTF">2026-07-24T04:16:56Z</dcterms:modified>
</cp:coreProperties>
</file>