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563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Semiconductor Fab Construction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Semiconductor Fab Construction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397212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0636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410377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73801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423542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86966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436707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00131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449871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13295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463036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26460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26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476201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39625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9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489366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2790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23</a:t>
            </a:r>
            <a:endParaRPr lang="en-US" sz="700" dirty="0"/>
          </a:p>
        </p:txBody>
      </p:sp>
      <p:sp>
        <p:nvSpPr>
          <p:cNvPr id="21" name="Shape 19"/>
          <p:cNvSpPr/>
          <p:nvPr/>
        </p:nvSpPr>
        <p:spPr>
          <a:xfrm>
            <a:off x="502530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65954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7</a:t>
            </a:r>
            <a:endParaRPr lang="en-US" sz="700" dirty="0"/>
          </a:p>
        </p:txBody>
      </p:sp>
      <p:sp>
        <p:nvSpPr>
          <p:cNvPr id="23" name="Shape 21"/>
          <p:cNvSpPr/>
          <p:nvPr/>
        </p:nvSpPr>
        <p:spPr>
          <a:xfrm>
            <a:off x="515695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79119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21</a:t>
            </a:r>
            <a:endParaRPr lang="en-US" sz="700" dirty="0"/>
          </a:p>
        </p:txBody>
      </p:sp>
      <p:sp>
        <p:nvSpPr>
          <p:cNvPr id="25" name="Shape 23"/>
          <p:cNvSpPr/>
          <p:nvPr/>
        </p:nvSpPr>
        <p:spPr>
          <a:xfrm>
            <a:off x="528860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92284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4</a:t>
            </a:r>
            <a:endParaRPr lang="en-US" sz="700" dirty="0"/>
          </a:p>
        </p:txBody>
      </p:sp>
      <p:sp>
        <p:nvSpPr>
          <p:cNvPr id="27" name="Shape 25"/>
          <p:cNvSpPr/>
          <p:nvPr/>
        </p:nvSpPr>
        <p:spPr>
          <a:xfrm>
            <a:off x="542025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05449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18</a:t>
            </a:r>
            <a:endParaRPr lang="en-US" sz="700" dirty="0"/>
          </a:p>
        </p:txBody>
      </p:sp>
      <p:sp>
        <p:nvSpPr>
          <p:cNvPr id="29" name="Shape 27"/>
          <p:cNvSpPr/>
          <p:nvPr/>
        </p:nvSpPr>
        <p:spPr>
          <a:xfrm>
            <a:off x="555190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18614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</a:t>
            </a:r>
            <a:endParaRPr lang="en-US" sz="700" dirty="0"/>
          </a:p>
        </p:txBody>
      </p:sp>
      <p:sp>
        <p:nvSpPr>
          <p:cNvPr id="31" name="Shape 29"/>
          <p:cNvSpPr/>
          <p:nvPr/>
        </p:nvSpPr>
        <p:spPr>
          <a:xfrm>
            <a:off x="568354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531778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15</a:t>
            </a:r>
            <a:endParaRPr lang="en-US" sz="700" dirty="0"/>
          </a:p>
        </p:txBody>
      </p:sp>
      <p:sp>
        <p:nvSpPr>
          <p:cNvPr id="33" name="Shape 31"/>
          <p:cNvSpPr/>
          <p:nvPr/>
        </p:nvSpPr>
        <p:spPr>
          <a:xfrm>
            <a:off x="581519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544943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</a:t>
            </a:r>
            <a:endParaRPr lang="en-US" sz="700" dirty="0"/>
          </a:p>
        </p:txBody>
      </p:sp>
      <p:sp>
        <p:nvSpPr>
          <p:cNvPr id="35" name="Shape 33"/>
          <p:cNvSpPr/>
          <p:nvPr/>
        </p:nvSpPr>
        <p:spPr>
          <a:xfrm>
            <a:off x="594684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558108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15</a:t>
            </a:r>
            <a:endParaRPr lang="en-US" sz="700" dirty="0"/>
          </a:p>
        </p:txBody>
      </p:sp>
      <p:sp>
        <p:nvSpPr>
          <p:cNvPr id="37" name="Shape 35"/>
          <p:cNvSpPr/>
          <p:nvPr/>
        </p:nvSpPr>
        <p:spPr>
          <a:xfrm>
            <a:off x="607849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571273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29</a:t>
            </a:r>
            <a:endParaRPr lang="en-US" sz="700" dirty="0"/>
          </a:p>
        </p:txBody>
      </p:sp>
      <p:sp>
        <p:nvSpPr>
          <p:cNvPr id="39" name="Shape 37"/>
          <p:cNvSpPr/>
          <p:nvPr/>
        </p:nvSpPr>
        <p:spPr>
          <a:xfrm>
            <a:off x="621013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584437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12</a:t>
            </a:r>
            <a:endParaRPr lang="en-US" sz="700" dirty="0"/>
          </a:p>
        </p:txBody>
      </p:sp>
      <p:sp>
        <p:nvSpPr>
          <p:cNvPr id="41" name="Shape 39"/>
          <p:cNvSpPr/>
          <p:nvPr/>
        </p:nvSpPr>
        <p:spPr>
          <a:xfrm>
            <a:off x="634178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597602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26</a:t>
            </a:r>
            <a:endParaRPr lang="en-US" sz="700" dirty="0"/>
          </a:p>
        </p:txBody>
      </p:sp>
      <p:sp>
        <p:nvSpPr>
          <p:cNvPr id="43" name="Shape 41"/>
          <p:cNvSpPr/>
          <p:nvPr/>
        </p:nvSpPr>
        <p:spPr>
          <a:xfrm>
            <a:off x="647343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610767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10</a:t>
            </a:r>
            <a:endParaRPr lang="en-US" sz="700" dirty="0"/>
          </a:p>
        </p:txBody>
      </p:sp>
      <p:sp>
        <p:nvSpPr>
          <p:cNvPr id="45" name="Shape 43"/>
          <p:cNvSpPr/>
          <p:nvPr/>
        </p:nvSpPr>
        <p:spPr>
          <a:xfrm>
            <a:off x="660508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623932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24</a:t>
            </a:r>
            <a:endParaRPr lang="en-US" sz="700" dirty="0"/>
          </a:p>
        </p:txBody>
      </p:sp>
      <p:sp>
        <p:nvSpPr>
          <p:cNvPr id="47" name="Shape 45"/>
          <p:cNvSpPr/>
          <p:nvPr/>
        </p:nvSpPr>
        <p:spPr>
          <a:xfrm>
            <a:off x="673672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637096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7</a:t>
            </a:r>
            <a:endParaRPr lang="en-US" sz="700" dirty="0"/>
          </a:p>
        </p:txBody>
      </p:sp>
      <p:sp>
        <p:nvSpPr>
          <p:cNvPr id="49" name="Shape 47"/>
          <p:cNvSpPr/>
          <p:nvPr/>
        </p:nvSpPr>
        <p:spPr>
          <a:xfrm>
            <a:off x="686837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650261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21</a:t>
            </a:r>
            <a:endParaRPr lang="en-US" sz="700" dirty="0"/>
          </a:p>
        </p:txBody>
      </p:sp>
      <p:sp>
        <p:nvSpPr>
          <p:cNvPr id="51" name="Shape 49"/>
          <p:cNvSpPr/>
          <p:nvPr/>
        </p:nvSpPr>
        <p:spPr>
          <a:xfrm>
            <a:off x="700002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663426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5</a:t>
            </a:r>
            <a:endParaRPr lang="en-US" sz="700" dirty="0"/>
          </a:p>
        </p:txBody>
      </p:sp>
      <p:sp>
        <p:nvSpPr>
          <p:cNvPr id="53" name="Shape 51"/>
          <p:cNvSpPr/>
          <p:nvPr/>
        </p:nvSpPr>
        <p:spPr>
          <a:xfrm>
            <a:off x="713167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676591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19</a:t>
            </a:r>
            <a:endParaRPr lang="en-US" sz="700" dirty="0"/>
          </a:p>
        </p:txBody>
      </p:sp>
      <p:sp>
        <p:nvSpPr>
          <p:cNvPr id="55" name="Shape 53"/>
          <p:cNvSpPr/>
          <p:nvPr/>
        </p:nvSpPr>
        <p:spPr>
          <a:xfrm>
            <a:off x="726331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689755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2</a:t>
            </a:r>
            <a:endParaRPr lang="en-US" sz="700" dirty="0"/>
          </a:p>
        </p:txBody>
      </p:sp>
      <p:sp>
        <p:nvSpPr>
          <p:cNvPr id="57" name="Shape 55"/>
          <p:cNvSpPr/>
          <p:nvPr/>
        </p:nvSpPr>
        <p:spPr>
          <a:xfrm>
            <a:off x="739496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702920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16</a:t>
            </a:r>
            <a:endParaRPr lang="en-US" sz="700" dirty="0"/>
          </a:p>
        </p:txBody>
      </p:sp>
      <p:sp>
        <p:nvSpPr>
          <p:cNvPr id="59" name="Shape 57"/>
          <p:cNvSpPr/>
          <p:nvPr/>
        </p:nvSpPr>
        <p:spPr>
          <a:xfrm>
            <a:off x="752661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716085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30</a:t>
            </a:r>
            <a:endParaRPr lang="en-US" sz="700" dirty="0"/>
          </a:p>
        </p:txBody>
      </p:sp>
      <p:sp>
        <p:nvSpPr>
          <p:cNvPr id="61" name="Shape 59"/>
          <p:cNvSpPr/>
          <p:nvPr/>
        </p:nvSpPr>
        <p:spPr>
          <a:xfrm>
            <a:off x="765826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729250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13</a:t>
            </a:r>
            <a:endParaRPr lang="en-US" sz="700" dirty="0"/>
          </a:p>
        </p:txBody>
      </p:sp>
      <p:sp>
        <p:nvSpPr>
          <p:cNvPr id="63" name="Shape 61"/>
          <p:cNvSpPr/>
          <p:nvPr/>
        </p:nvSpPr>
        <p:spPr>
          <a:xfrm>
            <a:off x="778991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742415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27</a:t>
            </a:r>
            <a:endParaRPr lang="en-US" sz="700" dirty="0"/>
          </a:p>
        </p:txBody>
      </p:sp>
      <p:sp>
        <p:nvSpPr>
          <p:cNvPr id="65" name="Shape 63"/>
          <p:cNvSpPr/>
          <p:nvPr/>
        </p:nvSpPr>
        <p:spPr>
          <a:xfrm>
            <a:off x="792155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755579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11</a:t>
            </a:r>
            <a:endParaRPr lang="en-US" sz="700" dirty="0"/>
          </a:p>
        </p:txBody>
      </p:sp>
      <p:sp>
        <p:nvSpPr>
          <p:cNvPr id="67" name="Shape 65"/>
          <p:cNvSpPr/>
          <p:nvPr/>
        </p:nvSpPr>
        <p:spPr>
          <a:xfrm>
            <a:off x="805320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768744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25</a:t>
            </a:r>
            <a:endParaRPr lang="en-US" sz="700" dirty="0"/>
          </a:p>
        </p:txBody>
      </p:sp>
      <p:sp>
        <p:nvSpPr>
          <p:cNvPr id="69" name="Shape 67"/>
          <p:cNvSpPr/>
          <p:nvPr/>
        </p:nvSpPr>
        <p:spPr>
          <a:xfrm>
            <a:off x="818485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781909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8</a:t>
            </a:r>
            <a:endParaRPr lang="en-US" sz="700" dirty="0"/>
          </a:p>
        </p:txBody>
      </p:sp>
      <p:sp>
        <p:nvSpPr>
          <p:cNvPr id="71" name="Shape 69"/>
          <p:cNvSpPr/>
          <p:nvPr/>
        </p:nvSpPr>
        <p:spPr>
          <a:xfrm>
            <a:off x="831650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795074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22</a:t>
            </a:r>
            <a:endParaRPr lang="en-US" sz="700" dirty="0"/>
          </a:p>
        </p:txBody>
      </p:sp>
      <p:sp>
        <p:nvSpPr>
          <p:cNvPr id="73" name="Shape 71"/>
          <p:cNvSpPr/>
          <p:nvPr/>
        </p:nvSpPr>
        <p:spPr>
          <a:xfrm>
            <a:off x="844814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4" name="Text 72"/>
          <p:cNvSpPr/>
          <p:nvPr/>
        </p:nvSpPr>
        <p:spPr>
          <a:xfrm>
            <a:off x="808238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6</a:t>
            </a:r>
            <a:endParaRPr lang="en-US" sz="700" dirty="0"/>
          </a:p>
        </p:txBody>
      </p:sp>
      <p:sp>
        <p:nvSpPr>
          <p:cNvPr id="75" name="Shape 73"/>
          <p:cNvSpPr/>
          <p:nvPr/>
        </p:nvSpPr>
        <p:spPr>
          <a:xfrm>
            <a:off x="857979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821403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20</a:t>
            </a:r>
            <a:endParaRPr lang="en-US" sz="700" dirty="0"/>
          </a:p>
        </p:txBody>
      </p:sp>
      <p:sp>
        <p:nvSpPr>
          <p:cNvPr id="77" name="Shape 75"/>
          <p:cNvSpPr/>
          <p:nvPr/>
        </p:nvSpPr>
        <p:spPr>
          <a:xfrm>
            <a:off x="871144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8" name="Text 76"/>
          <p:cNvSpPr/>
          <p:nvPr/>
        </p:nvSpPr>
        <p:spPr>
          <a:xfrm>
            <a:off x="834568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3</a:t>
            </a:r>
            <a:endParaRPr lang="en-US" sz="700" dirty="0"/>
          </a:p>
        </p:txBody>
      </p:sp>
      <p:sp>
        <p:nvSpPr>
          <p:cNvPr id="79" name="Shape 77"/>
          <p:cNvSpPr/>
          <p:nvPr/>
        </p:nvSpPr>
        <p:spPr>
          <a:xfrm>
            <a:off x="884309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0" name="Text 78"/>
          <p:cNvSpPr/>
          <p:nvPr/>
        </p:nvSpPr>
        <p:spPr>
          <a:xfrm>
            <a:off x="847733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17</a:t>
            </a:r>
            <a:endParaRPr lang="en-US" sz="700" dirty="0"/>
          </a:p>
        </p:txBody>
      </p:sp>
      <p:sp>
        <p:nvSpPr>
          <p:cNvPr id="81" name="Shape 79"/>
          <p:cNvSpPr/>
          <p:nvPr/>
        </p:nvSpPr>
        <p:spPr>
          <a:xfrm>
            <a:off x="897473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2" name="Text 80"/>
          <p:cNvSpPr/>
          <p:nvPr/>
        </p:nvSpPr>
        <p:spPr>
          <a:xfrm>
            <a:off x="860897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31</a:t>
            </a:r>
            <a:endParaRPr lang="en-US" sz="700" dirty="0"/>
          </a:p>
        </p:txBody>
      </p:sp>
      <p:sp>
        <p:nvSpPr>
          <p:cNvPr id="83" name="Shape 81"/>
          <p:cNvSpPr/>
          <p:nvPr/>
        </p:nvSpPr>
        <p:spPr>
          <a:xfrm>
            <a:off x="910638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4" name="Text 82"/>
          <p:cNvSpPr/>
          <p:nvPr/>
        </p:nvSpPr>
        <p:spPr>
          <a:xfrm>
            <a:off x="874062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14</a:t>
            </a:r>
            <a:endParaRPr lang="en-US" sz="700" dirty="0"/>
          </a:p>
        </p:txBody>
      </p:sp>
      <p:sp>
        <p:nvSpPr>
          <p:cNvPr id="85" name="Shape 83"/>
          <p:cNvSpPr/>
          <p:nvPr/>
        </p:nvSpPr>
        <p:spPr>
          <a:xfrm>
            <a:off x="923803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887227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28</a:t>
            </a:r>
            <a:endParaRPr lang="en-US" sz="700" dirty="0"/>
          </a:p>
        </p:txBody>
      </p:sp>
      <p:sp>
        <p:nvSpPr>
          <p:cNvPr id="87" name="Shape 85"/>
          <p:cNvSpPr/>
          <p:nvPr/>
        </p:nvSpPr>
        <p:spPr>
          <a:xfrm>
            <a:off x="936968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8" name="Text 86"/>
          <p:cNvSpPr/>
          <p:nvPr/>
        </p:nvSpPr>
        <p:spPr>
          <a:xfrm>
            <a:off x="900392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13</a:t>
            </a:r>
            <a:endParaRPr lang="en-US" sz="700" dirty="0"/>
          </a:p>
        </p:txBody>
      </p:sp>
      <p:sp>
        <p:nvSpPr>
          <p:cNvPr id="89" name="Shape 87"/>
          <p:cNvSpPr/>
          <p:nvPr/>
        </p:nvSpPr>
        <p:spPr>
          <a:xfrm>
            <a:off x="950132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0" name="Text 88"/>
          <p:cNvSpPr/>
          <p:nvPr/>
        </p:nvSpPr>
        <p:spPr>
          <a:xfrm>
            <a:off x="913556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27</a:t>
            </a:r>
            <a:endParaRPr lang="en-US" sz="700" dirty="0"/>
          </a:p>
        </p:txBody>
      </p:sp>
      <p:sp>
        <p:nvSpPr>
          <p:cNvPr id="91" name="Shape 89"/>
          <p:cNvSpPr/>
          <p:nvPr/>
        </p:nvSpPr>
        <p:spPr>
          <a:xfrm>
            <a:off x="963297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2" name="Text 90"/>
          <p:cNvSpPr/>
          <p:nvPr/>
        </p:nvSpPr>
        <p:spPr>
          <a:xfrm>
            <a:off x="926721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10</a:t>
            </a:r>
            <a:endParaRPr lang="en-US" sz="700" dirty="0"/>
          </a:p>
        </p:txBody>
      </p:sp>
      <p:sp>
        <p:nvSpPr>
          <p:cNvPr id="93" name="Shape 91"/>
          <p:cNvSpPr/>
          <p:nvPr/>
        </p:nvSpPr>
        <p:spPr>
          <a:xfrm>
            <a:off x="976462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4" name="Text 92"/>
          <p:cNvSpPr/>
          <p:nvPr/>
        </p:nvSpPr>
        <p:spPr>
          <a:xfrm>
            <a:off x="939886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24</a:t>
            </a:r>
            <a:endParaRPr lang="en-US" sz="700" dirty="0"/>
          </a:p>
        </p:txBody>
      </p:sp>
      <p:sp>
        <p:nvSpPr>
          <p:cNvPr id="95" name="Shape 93"/>
          <p:cNvSpPr/>
          <p:nvPr/>
        </p:nvSpPr>
        <p:spPr>
          <a:xfrm>
            <a:off x="989627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6" name="Text 94"/>
          <p:cNvSpPr/>
          <p:nvPr/>
        </p:nvSpPr>
        <p:spPr>
          <a:xfrm>
            <a:off x="953051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8</a:t>
            </a:r>
            <a:endParaRPr lang="en-US" sz="700" dirty="0"/>
          </a:p>
        </p:txBody>
      </p:sp>
      <p:sp>
        <p:nvSpPr>
          <p:cNvPr id="97" name="Shape 95"/>
          <p:cNvSpPr/>
          <p:nvPr/>
        </p:nvSpPr>
        <p:spPr>
          <a:xfrm>
            <a:off x="1002792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8" name="Text 96"/>
          <p:cNvSpPr/>
          <p:nvPr/>
        </p:nvSpPr>
        <p:spPr>
          <a:xfrm>
            <a:off x="966216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22</a:t>
            </a:r>
            <a:endParaRPr lang="en-US" sz="700" dirty="0"/>
          </a:p>
        </p:txBody>
      </p:sp>
      <p:sp>
        <p:nvSpPr>
          <p:cNvPr id="99" name="Shape 97"/>
          <p:cNvSpPr/>
          <p:nvPr/>
        </p:nvSpPr>
        <p:spPr>
          <a:xfrm>
            <a:off x="1015956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0" name="Text 98"/>
          <p:cNvSpPr/>
          <p:nvPr/>
        </p:nvSpPr>
        <p:spPr>
          <a:xfrm>
            <a:off x="979380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5</a:t>
            </a:r>
            <a:endParaRPr lang="en-US" sz="700" dirty="0"/>
          </a:p>
        </p:txBody>
      </p:sp>
      <p:sp>
        <p:nvSpPr>
          <p:cNvPr id="101" name="Shape 99"/>
          <p:cNvSpPr/>
          <p:nvPr/>
        </p:nvSpPr>
        <p:spPr>
          <a:xfrm>
            <a:off x="1029121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2" name="Text 100"/>
          <p:cNvSpPr/>
          <p:nvPr/>
        </p:nvSpPr>
        <p:spPr>
          <a:xfrm>
            <a:off x="992545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19</a:t>
            </a:r>
            <a:endParaRPr lang="en-US" sz="700" dirty="0"/>
          </a:p>
        </p:txBody>
      </p:sp>
      <p:sp>
        <p:nvSpPr>
          <p:cNvPr id="103" name="Shape 101"/>
          <p:cNvSpPr/>
          <p:nvPr/>
        </p:nvSpPr>
        <p:spPr>
          <a:xfrm>
            <a:off x="1042286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4" name="Text 102"/>
          <p:cNvSpPr/>
          <p:nvPr/>
        </p:nvSpPr>
        <p:spPr>
          <a:xfrm>
            <a:off x="1005710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3</a:t>
            </a:r>
            <a:endParaRPr lang="en-US" sz="700" dirty="0"/>
          </a:p>
        </p:txBody>
      </p:sp>
      <p:sp>
        <p:nvSpPr>
          <p:cNvPr id="105" name="Shape 103"/>
          <p:cNvSpPr/>
          <p:nvPr/>
        </p:nvSpPr>
        <p:spPr>
          <a:xfrm>
            <a:off x="1055451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1018875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17</a:t>
            </a:r>
            <a:endParaRPr lang="en-US" sz="700" dirty="0"/>
          </a:p>
        </p:txBody>
      </p:sp>
      <p:sp>
        <p:nvSpPr>
          <p:cNvPr id="107" name="Shape 105"/>
          <p:cNvSpPr/>
          <p:nvPr/>
        </p:nvSpPr>
        <p:spPr>
          <a:xfrm>
            <a:off x="1068615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8" name="Text 106"/>
          <p:cNvSpPr/>
          <p:nvPr/>
        </p:nvSpPr>
        <p:spPr>
          <a:xfrm>
            <a:off x="1032039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31</a:t>
            </a:r>
            <a:endParaRPr lang="en-US" sz="700" dirty="0"/>
          </a:p>
        </p:txBody>
      </p:sp>
      <p:sp>
        <p:nvSpPr>
          <p:cNvPr id="109" name="Shape 107"/>
          <p:cNvSpPr/>
          <p:nvPr/>
        </p:nvSpPr>
        <p:spPr>
          <a:xfrm>
            <a:off x="1081780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10" name="Text 108"/>
          <p:cNvSpPr/>
          <p:nvPr/>
        </p:nvSpPr>
        <p:spPr>
          <a:xfrm>
            <a:off x="1045204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14</a:t>
            </a:r>
            <a:endParaRPr lang="en-US" sz="700" dirty="0"/>
          </a:p>
        </p:txBody>
      </p:sp>
      <p:sp>
        <p:nvSpPr>
          <p:cNvPr id="111" name="Shape 109"/>
          <p:cNvSpPr/>
          <p:nvPr/>
        </p:nvSpPr>
        <p:spPr>
          <a:xfrm>
            <a:off x="1094945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12" name="Text 110"/>
          <p:cNvSpPr/>
          <p:nvPr/>
        </p:nvSpPr>
        <p:spPr>
          <a:xfrm>
            <a:off x="1058369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28</a:t>
            </a:r>
            <a:endParaRPr lang="en-US" sz="700" dirty="0"/>
          </a:p>
        </p:txBody>
      </p:sp>
      <p:sp>
        <p:nvSpPr>
          <p:cNvPr id="113" name="Shape 111"/>
          <p:cNvSpPr/>
          <p:nvPr/>
        </p:nvSpPr>
        <p:spPr>
          <a:xfrm>
            <a:off x="1108110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14" name="Text 112"/>
          <p:cNvSpPr/>
          <p:nvPr/>
        </p:nvSpPr>
        <p:spPr>
          <a:xfrm>
            <a:off x="1071534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11</a:t>
            </a:r>
            <a:endParaRPr lang="en-US" sz="700" dirty="0"/>
          </a:p>
        </p:txBody>
      </p:sp>
      <p:sp>
        <p:nvSpPr>
          <p:cNvPr id="115" name="Shape 113"/>
          <p:cNvSpPr/>
          <p:nvPr/>
        </p:nvSpPr>
        <p:spPr>
          <a:xfrm>
            <a:off x="1121274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16" name="Text 114"/>
          <p:cNvSpPr/>
          <p:nvPr/>
        </p:nvSpPr>
        <p:spPr>
          <a:xfrm>
            <a:off x="1084698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25</a:t>
            </a:r>
            <a:endParaRPr lang="en-US" sz="700" dirty="0"/>
          </a:p>
        </p:txBody>
      </p:sp>
      <p:sp>
        <p:nvSpPr>
          <p:cNvPr id="117" name="Shape 115"/>
          <p:cNvSpPr/>
          <p:nvPr/>
        </p:nvSpPr>
        <p:spPr>
          <a:xfrm>
            <a:off x="1134439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18" name="Text 116"/>
          <p:cNvSpPr/>
          <p:nvPr/>
        </p:nvSpPr>
        <p:spPr>
          <a:xfrm>
            <a:off x="1097863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9</a:t>
            </a:r>
            <a:endParaRPr lang="en-US" sz="700" dirty="0"/>
          </a:p>
        </p:txBody>
      </p:sp>
      <p:sp>
        <p:nvSpPr>
          <p:cNvPr id="119" name="Shape 117"/>
          <p:cNvSpPr/>
          <p:nvPr/>
        </p:nvSpPr>
        <p:spPr>
          <a:xfrm>
            <a:off x="1147604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0" name="Text 118"/>
          <p:cNvSpPr/>
          <p:nvPr/>
        </p:nvSpPr>
        <p:spPr>
          <a:xfrm>
            <a:off x="1111028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23</a:t>
            </a:r>
            <a:endParaRPr lang="en-US" sz="700" dirty="0"/>
          </a:p>
        </p:txBody>
      </p:sp>
      <p:sp>
        <p:nvSpPr>
          <p:cNvPr id="121" name="Shape 119"/>
          <p:cNvSpPr/>
          <p:nvPr/>
        </p:nvSpPr>
        <p:spPr>
          <a:xfrm>
            <a:off x="1160769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2" name="Text 120"/>
          <p:cNvSpPr/>
          <p:nvPr/>
        </p:nvSpPr>
        <p:spPr>
          <a:xfrm>
            <a:off x="1124193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6</a:t>
            </a:r>
            <a:endParaRPr lang="en-US" sz="700" dirty="0"/>
          </a:p>
        </p:txBody>
      </p:sp>
      <p:sp>
        <p:nvSpPr>
          <p:cNvPr id="123" name="Shape 121"/>
          <p:cNvSpPr/>
          <p:nvPr/>
        </p:nvSpPr>
        <p:spPr>
          <a:xfrm>
            <a:off x="1173934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4" name="Text 122"/>
          <p:cNvSpPr/>
          <p:nvPr/>
        </p:nvSpPr>
        <p:spPr>
          <a:xfrm>
            <a:off x="1137358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20</a:t>
            </a:r>
            <a:endParaRPr lang="en-US" sz="700" dirty="0"/>
          </a:p>
        </p:txBody>
      </p:sp>
      <p:sp>
        <p:nvSpPr>
          <p:cNvPr id="125" name="Text 123"/>
          <p:cNvSpPr/>
          <p:nvPr/>
        </p:nvSpPr>
        <p:spPr>
          <a:xfrm>
            <a:off x="365760" y="1033272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Site, permits &amp; base build</a:t>
            </a:r>
            <a:endParaRPr lang="en-US" sz="900" dirty="0"/>
          </a:p>
        </p:txBody>
      </p:sp>
      <p:sp>
        <p:nvSpPr>
          <p:cNvPr id="126" name="Shape 124"/>
          <p:cNvSpPr/>
          <p:nvPr/>
        </p:nvSpPr>
        <p:spPr>
          <a:xfrm>
            <a:off x="3840480" y="1059024"/>
            <a:ext cx="1833664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27" name="Text 125"/>
          <p:cNvSpPr/>
          <p:nvPr/>
        </p:nvSpPr>
        <p:spPr>
          <a:xfrm>
            <a:off x="365760" y="1139641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Site selection &amp; seismic/vibration survey</a:t>
            </a:r>
            <a:endParaRPr lang="en-US" sz="900" dirty="0"/>
          </a:p>
        </p:txBody>
      </p:sp>
      <p:sp>
        <p:nvSpPr>
          <p:cNvPr id="128" name="Shape 126"/>
          <p:cNvSpPr/>
          <p:nvPr/>
        </p:nvSpPr>
        <p:spPr>
          <a:xfrm>
            <a:off x="3840480" y="1185361"/>
            <a:ext cx="423153" cy="14929"/>
          </a:xfrm>
          <a:prstGeom prst="roundRect">
            <a:avLst>
              <a:gd name="adj" fmla="val 183750"/>
            </a:avLst>
          </a:prstGeom>
          <a:solidFill>
            <a:srgbClr val="64748B"/>
          </a:solidFill>
          <a:ln/>
        </p:spPr>
      </p:sp>
      <p:sp>
        <p:nvSpPr>
          <p:cNvPr id="129" name="Shape 127"/>
          <p:cNvSpPr/>
          <p:nvPr/>
        </p:nvSpPr>
        <p:spPr>
          <a:xfrm>
            <a:off x="3840480" y="1185361"/>
            <a:ext cx="423153" cy="14929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30" name="Text 128"/>
          <p:cNvSpPr/>
          <p:nvPr/>
        </p:nvSpPr>
        <p:spPr>
          <a:xfrm>
            <a:off x="365760" y="1246010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Environmental permits &amp; hazardous materials licence</a:t>
            </a:r>
            <a:endParaRPr lang="en-US" sz="900" dirty="0"/>
          </a:p>
        </p:txBody>
      </p:sp>
      <p:sp>
        <p:nvSpPr>
          <p:cNvPr id="131" name="Shape 129"/>
          <p:cNvSpPr/>
          <p:nvPr/>
        </p:nvSpPr>
        <p:spPr>
          <a:xfrm>
            <a:off x="4122582" y="1291730"/>
            <a:ext cx="1128409" cy="14929"/>
          </a:xfrm>
          <a:prstGeom prst="roundRect">
            <a:avLst>
              <a:gd name="adj" fmla="val 183750"/>
            </a:avLst>
          </a:prstGeom>
          <a:solidFill>
            <a:srgbClr val="94A3B8"/>
          </a:solidFill>
          <a:ln/>
        </p:spPr>
      </p:sp>
      <p:sp>
        <p:nvSpPr>
          <p:cNvPr id="132" name="Shape 130"/>
          <p:cNvSpPr/>
          <p:nvPr/>
        </p:nvSpPr>
        <p:spPr>
          <a:xfrm>
            <a:off x="4122582" y="1291730"/>
            <a:ext cx="1128409" cy="14929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33" name="Text 131"/>
          <p:cNvSpPr/>
          <p:nvPr/>
        </p:nvSpPr>
        <p:spPr>
          <a:xfrm>
            <a:off x="365760" y="1352379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Fab basis of design &amp; tool set freeze</a:t>
            </a:r>
            <a:endParaRPr lang="en-US" sz="900" dirty="0"/>
          </a:p>
        </p:txBody>
      </p:sp>
      <p:sp>
        <p:nvSpPr>
          <p:cNvPr id="134" name="Shape 132"/>
          <p:cNvSpPr/>
          <p:nvPr/>
        </p:nvSpPr>
        <p:spPr>
          <a:xfrm>
            <a:off x="4216616" y="1398099"/>
            <a:ext cx="517187" cy="14929"/>
          </a:xfrm>
          <a:prstGeom prst="roundRect">
            <a:avLst>
              <a:gd name="adj" fmla="val 183750"/>
            </a:avLst>
          </a:prstGeom>
          <a:solidFill>
            <a:srgbClr val="64748B"/>
          </a:solidFill>
          <a:ln/>
        </p:spPr>
      </p:sp>
      <p:sp>
        <p:nvSpPr>
          <p:cNvPr id="135" name="Shape 133"/>
          <p:cNvSpPr/>
          <p:nvPr/>
        </p:nvSpPr>
        <p:spPr>
          <a:xfrm>
            <a:off x="4216616" y="1398099"/>
            <a:ext cx="517187" cy="14929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36" name="Text 134"/>
          <p:cNvSpPr/>
          <p:nvPr/>
        </p:nvSpPr>
        <p:spPr>
          <a:xfrm>
            <a:off x="365760" y="1458748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Long-lead utility equipment procurement</a:t>
            </a:r>
            <a:endParaRPr lang="en-US" sz="900" dirty="0"/>
          </a:p>
        </p:txBody>
      </p:sp>
      <p:sp>
        <p:nvSpPr>
          <p:cNvPr id="137" name="Shape 135"/>
          <p:cNvSpPr/>
          <p:nvPr/>
        </p:nvSpPr>
        <p:spPr>
          <a:xfrm>
            <a:off x="4686786" y="1504468"/>
            <a:ext cx="1316477" cy="14929"/>
          </a:xfrm>
          <a:prstGeom prst="roundRect">
            <a:avLst>
              <a:gd name="adj" fmla="val 183750"/>
            </a:avLst>
          </a:prstGeom>
          <a:solidFill>
            <a:srgbClr val="94A3B8"/>
          </a:solidFill>
          <a:ln/>
        </p:spPr>
      </p:sp>
      <p:sp>
        <p:nvSpPr>
          <p:cNvPr id="138" name="Shape 136"/>
          <p:cNvSpPr/>
          <p:nvPr/>
        </p:nvSpPr>
        <p:spPr>
          <a:xfrm>
            <a:off x="4686786" y="1504468"/>
            <a:ext cx="1184829" cy="14929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39" name="Text 137"/>
          <p:cNvSpPr/>
          <p:nvPr/>
        </p:nvSpPr>
        <p:spPr>
          <a:xfrm>
            <a:off x="365760" y="1565117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Piling &amp; vibration-isolated waffle slab</a:t>
            </a:r>
            <a:endParaRPr lang="en-US" sz="900" dirty="0"/>
          </a:p>
        </p:txBody>
      </p:sp>
      <p:sp>
        <p:nvSpPr>
          <p:cNvPr id="140" name="Shape 138"/>
          <p:cNvSpPr/>
          <p:nvPr/>
        </p:nvSpPr>
        <p:spPr>
          <a:xfrm>
            <a:off x="4968889" y="1610837"/>
            <a:ext cx="705255" cy="14929"/>
          </a:xfrm>
          <a:prstGeom prst="roundRect">
            <a:avLst>
              <a:gd name="adj" fmla="val 183750"/>
            </a:avLst>
          </a:prstGeom>
          <a:solidFill>
            <a:srgbClr val="64748B"/>
          </a:solidFill>
          <a:ln/>
        </p:spPr>
      </p:sp>
      <p:sp>
        <p:nvSpPr>
          <p:cNvPr id="141" name="Shape 139"/>
          <p:cNvSpPr/>
          <p:nvPr/>
        </p:nvSpPr>
        <p:spPr>
          <a:xfrm>
            <a:off x="4968889" y="1610837"/>
            <a:ext cx="705255" cy="14929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42" name="Text 140"/>
          <p:cNvSpPr/>
          <p:nvPr/>
        </p:nvSpPr>
        <p:spPr>
          <a:xfrm>
            <a:off x="365760" y="1671486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Tool set frozen</a:t>
            </a:r>
            <a:endParaRPr lang="en-US" sz="900" dirty="0"/>
          </a:p>
        </p:txBody>
      </p:sp>
      <p:sp>
        <p:nvSpPr>
          <p:cNvPr id="143" name="Shape 141"/>
          <p:cNvSpPr/>
          <p:nvPr/>
        </p:nvSpPr>
        <p:spPr>
          <a:xfrm>
            <a:off x="4651507" y="1660662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44" name="Text 142"/>
          <p:cNvSpPr/>
          <p:nvPr/>
        </p:nvSpPr>
        <p:spPr>
          <a:xfrm>
            <a:off x="365760" y="1777855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Permits granted</a:t>
            </a:r>
            <a:endParaRPr lang="en-US" sz="900" dirty="0"/>
          </a:p>
        </p:txBody>
      </p:sp>
      <p:sp>
        <p:nvSpPr>
          <p:cNvPr id="145" name="Shape 143"/>
          <p:cNvSpPr/>
          <p:nvPr/>
        </p:nvSpPr>
        <p:spPr>
          <a:xfrm>
            <a:off x="5168695" y="1767031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46" name="Text 144"/>
          <p:cNvSpPr/>
          <p:nvPr/>
        </p:nvSpPr>
        <p:spPr>
          <a:xfrm>
            <a:off x="365760" y="1884224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Shell &amp; cleanroom envelope</a:t>
            </a:r>
            <a:endParaRPr lang="en-US" sz="900" dirty="0"/>
          </a:p>
        </p:txBody>
      </p:sp>
      <p:sp>
        <p:nvSpPr>
          <p:cNvPr id="147" name="Shape 145"/>
          <p:cNvSpPr/>
          <p:nvPr/>
        </p:nvSpPr>
        <p:spPr>
          <a:xfrm>
            <a:off x="5674144" y="1909976"/>
            <a:ext cx="1974715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48" name="Text 146"/>
          <p:cNvSpPr/>
          <p:nvPr/>
        </p:nvSpPr>
        <p:spPr>
          <a:xfrm>
            <a:off x="365760" y="1990593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Structural steel &amp; building envelope</a:t>
            </a:r>
            <a:endParaRPr lang="en-US" sz="900" dirty="0"/>
          </a:p>
        </p:txBody>
      </p:sp>
      <p:sp>
        <p:nvSpPr>
          <p:cNvPr id="149" name="Shape 147"/>
          <p:cNvSpPr/>
          <p:nvPr/>
        </p:nvSpPr>
        <p:spPr>
          <a:xfrm>
            <a:off x="5674144" y="2036313"/>
            <a:ext cx="846306" cy="14929"/>
          </a:xfrm>
          <a:prstGeom prst="roundRect">
            <a:avLst>
              <a:gd name="adj" fmla="val 183750"/>
            </a:avLst>
          </a:prstGeom>
          <a:solidFill>
            <a:srgbClr val="2563EB"/>
          </a:solidFill>
          <a:ln/>
        </p:spPr>
      </p:sp>
      <p:sp>
        <p:nvSpPr>
          <p:cNvPr id="150" name="Shape 148"/>
          <p:cNvSpPr/>
          <p:nvPr/>
        </p:nvSpPr>
        <p:spPr>
          <a:xfrm>
            <a:off x="5674144" y="2036313"/>
            <a:ext cx="761676" cy="14929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51" name="Text 149"/>
          <p:cNvSpPr/>
          <p:nvPr/>
        </p:nvSpPr>
        <p:spPr>
          <a:xfrm>
            <a:off x="365760" y="2096962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Subfab &amp; waffle slab penetrations</a:t>
            </a:r>
            <a:endParaRPr lang="en-US" sz="900" dirty="0"/>
          </a:p>
        </p:txBody>
      </p:sp>
      <p:sp>
        <p:nvSpPr>
          <p:cNvPr id="152" name="Shape 150"/>
          <p:cNvSpPr/>
          <p:nvPr/>
        </p:nvSpPr>
        <p:spPr>
          <a:xfrm>
            <a:off x="5909229" y="2142682"/>
            <a:ext cx="564204" cy="14929"/>
          </a:xfrm>
          <a:prstGeom prst="roundRect">
            <a:avLst>
              <a:gd name="adj" fmla="val 183750"/>
            </a:avLst>
          </a:prstGeom>
          <a:solidFill>
            <a:srgbClr val="60A5FA"/>
          </a:solidFill>
          <a:ln/>
        </p:spPr>
      </p:sp>
      <p:sp>
        <p:nvSpPr>
          <p:cNvPr id="153" name="Shape 151"/>
          <p:cNvSpPr/>
          <p:nvPr/>
        </p:nvSpPr>
        <p:spPr>
          <a:xfrm>
            <a:off x="5909229" y="2142682"/>
            <a:ext cx="394943" cy="14929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54" name="Text 152"/>
          <p:cNvSpPr/>
          <p:nvPr/>
        </p:nvSpPr>
        <p:spPr>
          <a:xfrm>
            <a:off x="365760" y="2203331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Roof, weathertight &amp; building dry-in</a:t>
            </a:r>
            <a:endParaRPr lang="en-US" sz="900" dirty="0"/>
          </a:p>
        </p:txBody>
      </p:sp>
      <p:sp>
        <p:nvSpPr>
          <p:cNvPr id="155" name="Shape 153"/>
          <p:cNvSpPr/>
          <p:nvPr/>
        </p:nvSpPr>
        <p:spPr>
          <a:xfrm>
            <a:off x="6520450" y="2249051"/>
            <a:ext cx="329119" cy="14929"/>
          </a:xfrm>
          <a:prstGeom prst="roundRect">
            <a:avLst>
              <a:gd name="adj" fmla="val 183750"/>
            </a:avLst>
          </a:prstGeom>
          <a:solidFill>
            <a:srgbClr val="2563EB"/>
          </a:solidFill>
          <a:ln/>
        </p:spPr>
      </p:sp>
      <p:sp>
        <p:nvSpPr>
          <p:cNvPr id="156" name="Shape 154"/>
          <p:cNvSpPr/>
          <p:nvPr/>
        </p:nvSpPr>
        <p:spPr>
          <a:xfrm>
            <a:off x="6520450" y="2249051"/>
            <a:ext cx="65824" cy="14929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57" name="Text 155"/>
          <p:cNvSpPr/>
          <p:nvPr/>
        </p:nvSpPr>
        <p:spPr>
          <a:xfrm>
            <a:off x="365760" y="2309700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Building dry-in complete</a:t>
            </a:r>
            <a:endParaRPr lang="en-US" sz="900" dirty="0"/>
          </a:p>
        </p:txBody>
      </p:sp>
      <p:sp>
        <p:nvSpPr>
          <p:cNvPr id="158" name="Shape 156"/>
          <p:cNvSpPr/>
          <p:nvPr/>
        </p:nvSpPr>
        <p:spPr>
          <a:xfrm>
            <a:off x="6767273" y="2298876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59" name="Text 157"/>
          <p:cNvSpPr/>
          <p:nvPr/>
        </p:nvSpPr>
        <p:spPr>
          <a:xfrm>
            <a:off x="365760" y="2416069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Cleanroom wall &amp; ceiling grid installation</a:t>
            </a:r>
            <a:endParaRPr lang="en-US" sz="900" dirty="0"/>
          </a:p>
        </p:txBody>
      </p:sp>
      <p:sp>
        <p:nvSpPr>
          <p:cNvPr id="160" name="Shape 158"/>
          <p:cNvSpPr/>
          <p:nvPr/>
        </p:nvSpPr>
        <p:spPr>
          <a:xfrm>
            <a:off x="6849569" y="2461789"/>
            <a:ext cx="658238" cy="14929"/>
          </a:xfrm>
          <a:prstGeom prst="roundRect">
            <a:avLst>
              <a:gd name="adj" fmla="val 183750"/>
            </a:avLst>
          </a:prstGeom>
          <a:solidFill>
            <a:srgbClr val="60A5FA"/>
          </a:solidFill>
          <a:ln/>
        </p:spPr>
      </p:sp>
      <p:sp>
        <p:nvSpPr>
          <p:cNvPr id="161" name="Text 159"/>
          <p:cNvSpPr/>
          <p:nvPr/>
        </p:nvSpPr>
        <p:spPr>
          <a:xfrm>
            <a:off x="365760" y="2522438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Raised access floor &amp; perforated tiles</a:t>
            </a:r>
            <a:endParaRPr lang="en-US" sz="900" dirty="0"/>
          </a:p>
        </p:txBody>
      </p:sp>
      <p:sp>
        <p:nvSpPr>
          <p:cNvPr id="162" name="Shape 160"/>
          <p:cNvSpPr/>
          <p:nvPr/>
        </p:nvSpPr>
        <p:spPr>
          <a:xfrm>
            <a:off x="7178689" y="2568158"/>
            <a:ext cx="423153" cy="14929"/>
          </a:xfrm>
          <a:prstGeom prst="roundRect">
            <a:avLst>
              <a:gd name="adj" fmla="val 183750"/>
            </a:avLst>
          </a:prstGeom>
          <a:solidFill>
            <a:srgbClr val="2563EB"/>
          </a:solidFill>
          <a:ln/>
        </p:spPr>
      </p:sp>
      <p:sp>
        <p:nvSpPr>
          <p:cNvPr id="163" name="Text 161"/>
          <p:cNvSpPr/>
          <p:nvPr/>
        </p:nvSpPr>
        <p:spPr>
          <a:xfrm>
            <a:off x="365760" y="2628807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Fan filter unit installation</a:t>
            </a:r>
            <a:endParaRPr lang="en-US" sz="900" dirty="0"/>
          </a:p>
        </p:txBody>
      </p:sp>
      <p:sp>
        <p:nvSpPr>
          <p:cNvPr id="164" name="Shape 162"/>
          <p:cNvSpPr/>
          <p:nvPr/>
        </p:nvSpPr>
        <p:spPr>
          <a:xfrm>
            <a:off x="7272723" y="2674527"/>
            <a:ext cx="470170" cy="14929"/>
          </a:xfrm>
          <a:prstGeom prst="roundRect">
            <a:avLst>
              <a:gd name="adj" fmla="val 183750"/>
            </a:avLst>
          </a:prstGeom>
          <a:solidFill>
            <a:srgbClr val="60A5FA"/>
          </a:solidFill>
          <a:ln/>
        </p:spPr>
      </p:sp>
      <p:sp>
        <p:nvSpPr>
          <p:cNvPr id="165" name="Text 163"/>
          <p:cNvSpPr/>
          <p:nvPr/>
        </p:nvSpPr>
        <p:spPr>
          <a:xfrm>
            <a:off x="365760" y="2735176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Facility utilities &amp; abatement</a:t>
            </a:r>
            <a:endParaRPr lang="en-US" sz="900" dirty="0"/>
          </a:p>
        </p:txBody>
      </p:sp>
      <p:sp>
        <p:nvSpPr>
          <p:cNvPr id="166" name="Shape 164"/>
          <p:cNvSpPr/>
          <p:nvPr/>
        </p:nvSpPr>
        <p:spPr>
          <a:xfrm>
            <a:off x="6661501" y="2760928"/>
            <a:ext cx="1786647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67" name="Text 165"/>
          <p:cNvSpPr/>
          <p:nvPr/>
        </p:nvSpPr>
        <p:spPr>
          <a:xfrm>
            <a:off x="365760" y="2841545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Ultrapure water plant installation</a:t>
            </a:r>
            <a:endParaRPr lang="en-US" sz="900" dirty="0"/>
          </a:p>
        </p:txBody>
      </p:sp>
      <p:sp>
        <p:nvSpPr>
          <p:cNvPr id="168" name="Shape 166"/>
          <p:cNvSpPr/>
          <p:nvPr/>
        </p:nvSpPr>
        <p:spPr>
          <a:xfrm>
            <a:off x="6661501" y="2887265"/>
            <a:ext cx="846306" cy="14929"/>
          </a:xfrm>
          <a:prstGeom prst="roundRect">
            <a:avLst>
              <a:gd name="adj" fmla="val 183750"/>
            </a:avLst>
          </a:prstGeom>
          <a:solidFill>
            <a:srgbClr val="0891B2"/>
          </a:solidFill>
          <a:ln/>
        </p:spPr>
      </p:sp>
      <p:sp>
        <p:nvSpPr>
          <p:cNvPr id="169" name="Shape 167"/>
          <p:cNvSpPr/>
          <p:nvPr/>
        </p:nvSpPr>
        <p:spPr>
          <a:xfrm>
            <a:off x="6661501" y="2887265"/>
            <a:ext cx="253892" cy="14929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70" name="Text 168"/>
          <p:cNvSpPr/>
          <p:nvPr/>
        </p:nvSpPr>
        <p:spPr>
          <a:xfrm>
            <a:off x="365760" y="2947914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UPW loop flush &amp; resistivity qualification</a:t>
            </a:r>
            <a:endParaRPr lang="en-US" sz="900" dirty="0"/>
          </a:p>
        </p:txBody>
      </p:sp>
      <p:sp>
        <p:nvSpPr>
          <p:cNvPr id="171" name="Shape 169"/>
          <p:cNvSpPr/>
          <p:nvPr/>
        </p:nvSpPr>
        <p:spPr>
          <a:xfrm>
            <a:off x="7507808" y="2993634"/>
            <a:ext cx="423153" cy="14929"/>
          </a:xfrm>
          <a:prstGeom prst="roundRect">
            <a:avLst>
              <a:gd name="adj" fmla="val 183750"/>
            </a:avLst>
          </a:prstGeom>
          <a:solidFill>
            <a:srgbClr val="22D3EE"/>
          </a:solidFill>
          <a:ln/>
        </p:spPr>
      </p:sp>
      <p:sp>
        <p:nvSpPr>
          <p:cNvPr id="172" name="Text 170"/>
          <p:cNvSpPr/>
          <p:nvPr/>
        </p:nvSpPr>
        <p:spPr>
          <a:xfrm>
            <a:off x="365760" y="3054283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Bulk &amp; specialty gas yard construction</a:t>
            </a:r>
            <a:endParaRPr lang="en-US" sz="900" dirty="0"/>
          </a:p>
        </p:txBody>
      </p:sp>
      <p:sp>
        <p:nvSpPr>
          <p:cNvPr id="173" name="Shape 171"/>
          <p:cNvSpPr/>
          <p:nvPr/>
        </p:nvSpPr>
        <p:spPr>
          <a:xfrm>
            <a:off x="6849569" y="3100003"/>
            <a:ext cx="752272" cy="14929"/>
          </a:xfrm>
          <a:prstGeom prst="roundRect">
            <a:avLst>
              <a:gd name="adj" fmla="val 183750"/>
            </a:avLst>
          </a:prstGeom>
          <a:solidFill>
            <a:srgbClr val="0891B2"/>
          </a:solidFill>
          <a:ln/>
        </p:spPr>
      </p:sp>
      <p:sp>
        <p:nvSpPr>
          <p:cNvPr id="174" name="Shape 172"/>
          <p:cNvSpPr/>
          <p:nvPr/>
        </p:nvSpPr>
        <p:spPr>
          <a:xfrm>
            <a:off x="6849569" y="3100003"/>
            <a:ext cx="75227" cy="14929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75" name="Text 173"/>
          <p:cNvSpPr/>
          <p:nvPr/>
        </p:nvSpPr>
        <p:spPr>
          <a:xfrm>
            <a:off x="365760" y="3160652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Gas distribution, VMB &amp; leak testing</a:t>
            </a:r>
            <a:endParaRPr lang="en-US" sz="900" dirty="0"/>
          </a:p>
        </p:txBody>
      </p:sp>
      <p:sp>
        <p:nvSpPr>
          <p:cNvPr id="176" name="Shape 174"/>
          <p:cNvSpPr/>
          <p:nvPr/>
        </p:nvSpPr>
        <p:spPr>
          <a:xfrm>
            <a:off x="7601842" y="3206372"/>
            <a:ext cx="564204" cy="14929"/>
          </a:xfrm>
          <a:prstGeom prst="roundRect">
            <a:avLst>
              <a:gd name="adj" fmla="val 183750"/>
            </a:avLst>
          </a:prstGeom>
          <a:solidFill>
            <a:srgbClr val="22D3EE"/>
          </a:solidFill>
          <a:ln/>
        </p:spPr>
      </p:sp>
      <p:sp>
        <p:nvSpPr>
          <p:cNvPr id="177" name="Text 175"/>
          <p:cNvSpPr/>
          <p:nvPr/>
        </p:nvSpPr>
        <p:spPr>
          <a:xfrm>
            <a:off x="365760" y="3267021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Exhaust, scrubber &amp; abatement systems</a:t>
            </a:r>
            <a:endParaRPr lang="en-US" sz="900" dirty="0"/>
          </a:p>
        </p:txBody>
      </p:sp>
      <p:sp>
        <p:nvSpPr>
          <p:cNvPr id="178" name="Shape 176"/>
          <p:cNvSpPr/>
          <p:nvPr/>
        </p:nvSpPr>
        <p:spPr>
          <a:xfrm>
            <a:off x="7131671" y="3312741"/>
            <a:ext cx="799289" cy="14929"/>
          </a:xfrm>
          <a:prstGeom prst="roundRect">
            <a:avLst>
              <a:gd name="adj" fmla="val 183750"/>
            </a:avLst>
          </a:prstGeom>
          <a:solidFill>
            <a:srgbClr val="0891B2"/>
          </a:solidFill>
          <a:ln/>
        </p:spPr>
      </p:sp>
      <p:sp>
        <p:nvSpPr>
          <p:cNvPr id="179" name="Text 177"/>
          <p:cNvSpPr/>
          <p:nvPr/>
        </p:nvSpPr>
        <p:spPr>
          <a:xfrm>
            <a:off x="365760" y="3373390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Electrical substation &amp; UPS energisation</a:t>
            </a:r>
            <a:endParaRPr lang="en-US" sz="900" dirty="0"/>
          </a:p>
        </p:txBody>
      </p:sp>
      <p:sp>
        <p:nvSpPr>
          <p:cNvPr id="180" name="Shape 178"/>
          <p:cNvSpPr/>
          <p:nvPr/>
        </p:nvSpPr>
        <p:spPr>
          <a:xfrm>
            <a:off x="6943603" y="3419110"/>
            <a:ext cx="846306" cy="14929"/>
          </a:xfrm>
          <a:prstGeom prst="roundRect">
            <a:avLst>
              <a:gd name="adj" fmla="val 183750"/>
            </a:avLst>
          </a:prstGeom>
          <a:solidFill>
            <a:srgbClr val="22D3EE"/>
          </a:solidFill>
          <a:ln/>
        </p:spPr>
      </p:sp>
      <p:sp>
        <p:nvSpPr>
          <p:cNvPr id="181" name="Text 179"/>
          <p:cNvSpPr/>
          <p:nvPr/>
        </p:nvSpPr>
        <p:spPr>
          <a:xfrm>
            <a:off x="365760" y="3479759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Facility utilities available at hook-up points</a:t>
            </a:r>
            <a:endParaRPr lang="en-US" sz="900" dirty="0"/>
          </a:p>
        </p:txBody>
      </p:sp>
      <p:sp>
        <p:nvSpPr>
          <p:cNvPr id="182" name="Shape 180"/>
          <p:cNvSpPr/>
          <p:nvPr/>
        </p:nvSpPr>
        <p:spPr>
          <a:xfrm>
            <a:off x="8177784" y="3468935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83" name="Text 181"/>
          <p:cNvSpPr/>
          <p:nvPr/>
        </p:nvSpPr>
        <p:spPr>
          <a:xfrm>
            <a:off x="365760" y="3586128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Cleanroom certification &amp; protocol changeover</a:t>
            </a:r>
            <a:endParaRPr lang="en-US" sz="900" dirty="0"/>
          </a:p>
        </p:txBody>
      </p:sp>
      <p:sp>
        <p:nvSpPr>
          <p:cNvPr id="184" name="Shape 182"/>
          <p:cNvSpPr/>
          <p:nvPr/>
        </p:nvSpPr>
        <p:spPr>
          <a:xfrm>
            <a:off x="7648859" y="3611880"/>
            <a:ext cx="1128409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85" name="Text 183"/>
          <p:cNvSpPr/>
          <p:nvPr/>
        </p:nvSpPr>
        <p:spPr>
          <a:xfrm>
            <a:off x="365760" y="3692496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Cleanroom construction protocol changeover</a:t>
            </a:r>
            <a:endParaRPr lang="en-US" sz="900" dirty="0"/>
          </a:p>
        </p:txBody>
      </p:sp>
      <p:sp>
        <p:nvSpPr>
          <p:cNvPr id="186" name="Shape 184"/>
          <p:cNvSpPr/>
          <p:nvPr/>
        </p:nvSpPr>
        <p:spPr>
          <a:xfrm>
            <a:off x="7648859" y="3738216"/>
            <a:ext cx="94034" cy="14929"/>
          </a:xfrm>
          <a:prstGeom prst="roundRect">
            <a:avLst>
              <a:gd name="adj" fmla="val 183750"/>
            </a:avLst>
          </a:prstGeom>
          <a:solidFill>
            <a:srgbClr val="9333EA"/>
          </a:solidFill>
          <a:ln/>
        </p:spPr>
      </p:sp>
      <p:sp>
        <p:nvSpPr>
          <p:cNvPr id="187" name="Text 185"/>
          <p:cNvSpPr/>
          <p:nvPr/>
        </p:nvSpPr>
        <p:spPr>
          <a:xfrm>
            <a:off x="365760" y="3798865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Gowning, airlocks &amp; material entry procedures live</a:t>
            </a:r>
            <a:endParaRPr lang="en-US" sz="900" dirty="0"/>
          </a:p>
        </p:txBody>
      </p:sp>
      <p:sp>
        <p:nvSpPr>
          <p:cNvPr id="188" name="Shape 186"/>
          <p:cNvSpPr/>
          <p:nvPr/>
        </p:nvSpPr>
        <p:spPr>
          <a:xfrm>
            <a:off x="7742893" y="3844585"/>
            <a:ext cx="188068" cy="14929"/>
          </a:xfrm>
          <a:prstGeom prst="roundRect">
            <a:avLst>
              <a:gd name="adj" fmla="val 183750"/>
            </a:avLst>
          </a:prstGeom>
          <a:solidFill>
            <a:srgbClr val="C084FC"/>
          </a:solidFill>
          <a:ln/>
        </p:spPr>
      </p:sp>
      <p:sp>
        <p:nvSpPr>
          <p:cNvPr id="189" name="Text 187"/>
          <p:cNvSpPr/>
          <p:nvPr/>
        </p:nvSpPr>
        <p:spPr>
          <a:xfrm>
            <a:off x="365760" y="3905234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Air balancing &amp; laminar flow verification</a:t>
            </a:r>
            <a:endParaRPr lang="en-US" sz="900" dirty="0"/>
          </a:p>
        </p:txBody>
      </p:sp>
      <p:sp>
        <p:nvSpPr>
          <p:cNvPr id="190" name="Shape 188"/>
          <p:cNvSpPr/>
          <p:nvPr/>
        </p:nvSpPr>
        <p:spPr>
          <a:xfrm>
            <a:off x="7883944" y="3950954"/>
            <a:ext cx="282102" cy="14929"/>
          </a:xfrm>
          <a:prstGeom prst="roundRect">
            <a:avLst>
              <a:gd name="adj" fmla="val 183750"/>
            </a:avLst>
          </a:prstGeom>
          <a:solidFill>
            <a:srgbClr val="9333EA"/>
          </a:solidFill>
          <a:ln/>
        </p:spPr>
      </p:sp>
      <p:sp>
        <p:nvSpPr>
          <p:cNvPr id="191" name="Text 189"/>
          <p:cNvSpPr/>
          <p:nvPr/>
        </p:nvSpPr>
        <p:spPr>
          <a:xfrm>
            <a:off x="365760" y="4011603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Particle count &amp; ISO class certification</a:t>
            </a:r>
            <a:endParaRPr lang="en-US" sz="900" dirty="0"/>
          </a:p>
        </p:txBody>
      </p:sp>
      <p:sp>
        <p:nvSpPr>
          <p:cNvPr id="192" name="Shape 190"/>
          <p:cNvSpPr/>
          <p:nvPr/>
        </p:nvSpPr>
        <p:spPr>
          <a:xfrm>
            <a:off x="8166046" y="4057323"/>
            <a:ext cx="235085" cy="14929"/>
          </a:xfrm>
          <a:prstGeom prst="roundRect">
            <a:avLst>
              <a:gd name="adj" fmla="val 183750"/>
            </a:avLst>
          </a:prstGeom>
          <a:solidFill>
            <a:srgbClr val="C084FC"/>
          </a:solidFill>
          <a:ln/>
        </p:spPr>
      </p:sp>
      <p:sp>
        <p:nvSpPr>
          <p:cNvPr id="193" name="Text 191"/>
          <p:cNvSpPr/>
          <p:nvPr/>
        </p:nvSpPr>
        <p:spPr>
          <a:xfrm>
            <a:off x="365760" y="4117972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Vibration, EMI &amp; acoustic survey</a:t>
            </a:r>
            <a:endParaRPr lang="en-US" sz="900" dirty="0"/>
          </a:p>
        </p:txBody>
      </p:sp>
      <p:sp>
        <p:nvSpPr>
          <p:cNvPr id="194" name="Shape 192"/>
          <p:cNvSpPr/>
          <p:nvPr/>
        </p:nvSpPr>
        <p:spPr>
          <a:xfrm>
            <a:off x="8260080" y="4163692"/>
            <a:ext cx="188068" cy="14929"/>
          </a:xfrm>
          <a:prstGeom prst="roundRect">
            <a:avLst>
              <a:gd name="adj" fmla="val 183750"/>
            </a:avLst>
          </a:prstGeom>
          <a:solidFill>
            <a:srgbClr val="9333EA"/>
          </a:solidFill>
          <a:ln/>
        </p:spPr>
      </p:sp>
      <p:sp>
        <p:nvSpPr>
          <p:cNvPr id="195" name="Text 193"/>
          <p:cNvSpPr/>
          <p:nvPr/>
        </p:nvSpPr>
        <p:spPr>
          <a:xfrm>
            <a:off x="365760" y="4224341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Cleanroom certified to ISO class</a:t>
            </a:r>
            <a:endParaRPr lang="en-US" sz="900" dirty="0"/>
          </a:p>
        </p:txBody>
      </p:sp>
      <p:sp>
        <p:nvSpPr>
          <p:cNvPr id="196" name="Shape 194"/>
          <p:cNvSpPr/>
          <p:nvPr/>
        </p:nvSpPr>
        <p:spPr>
          <a:xfrm>
            <a:off x="8365852" y="4213518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97" name="Text 195"/>
          <p:cNvSpPr/>
          <p:nvPr/>
        </p:nvSpPr>
        <p:spPr>
          <a:xfrm>
            <a:off x="365760" y="4330710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Tool move-in, hook-up &amp; qualification</a:t>
            </a:r>
            <a:endParaRPr lang="en-US" sz="900" dirty="0"/>
          </a:p>
        </p:txBody>
      </p:sp>
      <p:sp>
        <p:nvSpPr>
          <p:cNvPr id="198" name="Shape 196"/>
          <p:cNvSpPr/>
          <p:nvPr/>
        </p:nvSpPr>
        <p:spPr>
          <a:xfrm>
            <a:off x="8260080" y="4356463"/>
            <a:ext cx="1927698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99" name="Text 197"/>
          <p:cNvSpPr/>
          <p:nvPr/>
        </p:nvSpPr>
        <p:spPr>
          <a:xfrm>
            <a:off x="365760" y="4437079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Tool delivery sequence &amp; rigging plan</a:t>
            </a:r>
            <a:endParaRPr lang="en-US" sz="900" dirty="0"/>
          </a:p>
        </p:txBody>
      </p:sp>
      <p:sp>
        <p:nvSpPr>
          <p:cNvPr id="200" name="Shape 198"/>
          <p:cNvSpPr/>
          <p:nvPr/>
        </p:nvSpPr>
        <p:spPr>
          <a:xfrm>
            <a:off x="8260080" y="4482799"/>
            <a:ext cx="235085" cy="14929"/>
          </a:xfrm>
          <a:prstGeom prst="roundRect">
            <a:avLst>
              <a:gd name="adj" fmla="val 183750"/>
            </a:avLst>
          </a:prstGeom>
          <a:solidFill>
            <a:srgbClr val="EA580C"/>
          </a:solidFill>
          <a:ln/>
        </p:spPr>
      </p:sp>
      <p:sp>
        <p:nvSpPr>
          <p:cNvPr id="201" name="Text 199"/>
          <p:cNvSpPr/>
          <p:nvPr/>
        </p:nvSpPr>
        <p:spPr>
          <a:xfrm>
            <a:off x="365760" y="4543448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Litho tool move-in &amp; set</a:t>
            </a:r>
            <a:endParaRPr lang="en-US" sz="900" dirty="0"/>
          </a:p>
        </p:txBody>
      </p:sp>
      <p:sp>
        <p:nvSpPr>
          <p:cNvPr id="202" name="Shape 200"/>
          <p:cNvSpPr/>
          <p:nvPr/>
        </p:nvSpPr>
        <p:spPr>
          <a:xfrm>
            <a:off x="8495165" y="4589168"/>
            <a:ext cx="423153" cy="14929"/>
          </a:xfrm>
          <a:prstGeom prst="roundRect">
            <a:avLst>
              <a:gd name="adj" fmla="val 183750"/>
            </a:avLst>
          </a:prstGeom>
          <a:solidFill>
            <a:srgbClr val="FB923C"/>
          </a:solidFill>
          <a:ln/>
        </p:spPr>
      </p:sp>
      <p:sp>
        <p:nvSpPr>
          <p:cNvPr id="203" name="Text 201"/>
          <p:cNvSpPr/>
          <p:nvPr/>
        </p:nvSpPr>
        <p:spPr>
          <a:xfrm>
            <a:off x="365760" y="4649817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Etch &amp; deposition tool move-in</a:t>
            </a:r>
            <a:endParaRPr lang="en-US" sz="900" dirty="0"/>
          </a:p>
        </p:txBody>
      </p:sp>
      <p:sp>
        <p:nvSpPr>
          <p:cNvPr id="204" name="Shape 202"/>
          <p:cNvSpPr/>
          <p:nvPr/>
        </p:nvSpPr>
        <p:spPr>
          <a:xfrm>
            <a:off x="8589199" y="4695537"/>
            <a:ext cx="517187" cy="14929"/>
          </a:xfrm>
          <a:prstGeom prst="roundRect">
            <a:avLst>
              <a:gd name="adj" fmla="val 183750"/>
            </a:avLst>
          </a:prstGeom>
          <a:solidFill>
            <a:srgbClr val="EA580C"/>
          </a:solidFill>
          <a:ln/>
        </p:spPr>
      </p:sp>
      <p:sp>
        <p:nvSpPr>
          <p:cNvPr id="205" name="Text 203"/>
          <p:cNvSpPr/>
          <p:nvPr/>
        </p:nvSpPr>
        <p:spPr>
          <a:xfrm>
            <a:off x="365760" y="4756186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Metrology &amp; inspection tool move-in</a:t>
            </a:r>
            <a:endParaRPr lang="en-US" sz="900" dirty="0"/>
          </a:p>
        </p:txBody>
      </p:sp>
      <p:sp>
        <p:nvSpPr>
          <p:cNvPr id="206" name="Shape 204"/>
          <p:cNvSpPr/>
          <p:nvPr/>
        </p:nvSpPr>
        <p:spPr>
          <a:xfrm>
            <a:off x="8824284" y="4801906"/>
            <a:ext cx="376136" cy="14929"/>
          </a:xfrm>
          <a:prstGeom prst="roundRect">
            <a:avLst>
              <a:gd name="adj" fmla="val 183750"/>
            </a:avLst>
          </a:prstGeom>
          <a:solidFill>
            <a:srgbClr val="FB923C"/>
          </a:solidFill>
          <a:ln/>
        </p:spPr>
      </p:sp>
      <p:sp>
        <p:nvSpPr>
          <p:cNvPr id="207" name="Text 205"/>
          <p:cNvSpPr/>
          <p:nvPr/>
        </p:nvSpPr>
        <p:spPr>
          <a:xfrm>
            <a:off x="365760" y="4862555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Tool hook-up to gases, exhaust &amp; UPW</a:t>
            </a:r>
            <a:endParaRPr lang="en-US" sz="900" dirty="0"/>
          </a:p>
        </p:txBody>
      </p:sp>
      <p:sp>
        <p:nvSpPr>
          <p:cNvPr id="208" name="Shape 206"/>
          <p:cNvSpPr/>
          <p:nvPr/>
        </p:nvSpPr>
        <p:spPr>
          <a:xfrm>
            <a:off x="8918318" y="4908275"/>
            <a:ext cx="658238" cy="14929"/>
          </a:xfrm>
          <a:prstGeom prst="roundRect">
            <a:avLst>
              <a:gd name="adj" fmla="val 183750"/>
            </a:avLst>
          </a:prstGeom>
          <a:solidFill>
            <a:srgbClr val="EA580C"/>
          </a:solidFill>
          <a:ln/>
        </p:spPr>
      </p:sp>
      <p:sp>
        <p:nvSpPr>
          <p:cNvPr id="209" name="Text 207"/>
          <p:cNvSpPr/>
          <p:nvPr/>
        </p:nvSpPr>
        <p:spPr>
          <a:xfrm>
            <a:off x="365760" y="4968924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Tool power-up &amp; vendor installation qualification</a:t>
            </a:r>
            <a:endParaRPr lang="en-US" sz="900" dirty="0"/>
          </a:p>
        </p:txBody>
      </p:sp>
      <p:sp>
        <p:nvSpPr>
          <p:cNvPr id="210" name="Shape 208"/>
          <p:cNvSpPr/>
          <p:nvPr/>
        </p:nvSpPr>
        <p:spPr>
          <a:xfrm>
            <a:off x="9388489" y="5014644"/>
            <a:ext cx="470170" cy="14929"/>
          </a:xfrm>
          <a:prstGeom prst="roundRect">
            <a:avLst>
              <a:gd name="adj" fmla="val 183750"/>
            </a:avLst>
          </a:prstGeom>
          <a:solidFill>
            <a:srgbClr val="FB923C"/>
          </a:solidFill>
          <a:ln/>
        </p:spPr>
      </p:sp>
      <p:sp>
        <p:nvSpPr>
          <p:cNvPr id="211" name="Text 209"/>
          <p:cNvSpPr/>
          <p:nvPr/>
        </p:nvSpPr>
        <p:spPr>
          <a:xfrm>
            <a:off x="365760" y="5075293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Operational qualification &amp; SPC baseline</a:t>
            </a:r>
            <a:endParaRPr lang="en-US" sz="900" dirty="0"/>
          </a:p>
        </p:txBody>
      </p:sp>
      <p:sp>
        <p:nvSpPr>
          <p:cNvPr id="212" name="Shape 210"/>
          <p:cNvSpPr/>
          <p:nvPr/>
        </p:nvSpPr>
        <p:spPr>
          <a:xfrm>
            <a:off x="9764625" y="5121013"/>
            <a:ext cx="423153" cy="14929"/>
          </a:xfrm>
          <a:prstGeom prst="roundRect">
            <a:avLst>
              <a:gd name="adj" fmla="val 183750"/>
            </a:avLst>
          </a:prstGeom>
          <a:solidFill>
            <a:srgbClr val="EA580C"/>
          </a:solidFill>
          <a:ln/>
        </p:spPr>
      </p:sp>
      <p:sp>
        <p:nvSpPr>
          <p:cNvPr id="213" name="Text 211"/>
          <p:cNvSpPr/>
          <p:nvPr/>
        </p:nvSpPr>
        <p:spPr>
          <a:xfrm>
            <a:off x="365760" y="5181662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Tool qualification complete</a:t>
            </a:r>
            <a:endParaRPr lang="en-US" sz="900" dirty="0"/>
          </a:p>
        </p:txBody>
      </p:sp>
      <p:sp>
        <p:nvSpPr>
          <p:cNvPr id="214" name="Shape 212"/>
          <p:cNvSpPr/>
          <p:nvPr/>
        </p:nvSpPr>
        <p:spPr>
          <a:xfrm>
            <a:off x="10105482" y="5170839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215" name="Text 213"/>
          <p:cNvSpPr/>
          <p:nvPr/>
        </p:nvSpPr>
        <p:spPr>
          <a:xfrm>
            <a:off x="365760" y="5288031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Process qualification &amp; first silicon</a:t>
            </a:r>
            <a:endParaRPr lang="en-US" sz="900" dirty="0"/>
          </a:p>
        </p:txBody>
      </p:sp>
      <p:sp>
        <p:nvSpPr>
          <p:cNvPr id="216" name="Shape 214"/>
          <p:cNvSpPr/>
          <p:nvPr/>
        </p:nvSpPr>
        <p:spPr>
          <a:xfrm>
            <a:off x="9482523" y="5313784"/>
            <a:ext cx="2256817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217" name="Text 215"/>
          <p:cNvSpPr/>
          <p:nvPr/>
        </p:nvSpPr>
        <p:spPr>
          <a:xfrm>
            <a:off x="365760" y="5394400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MES, automation &amp; AMHS integration</a:t>
            </a:r>
            <a:endParaRPr lang="en-US" sz="900" dirty="0"/>
          </a:p>
        </p:txBody>
      </p:sp>
      <p:sp>
        <p:nvSpPr>
          <p:cNvPr id="218" name="Shape 216"/>
          <p:cNvSpPr/>
          <p:nvPr/>
        </p:nvSpPr>
        <p:spPr>
          <a:xfrm>
            <a:off x="9482523" y="5440120"/>
            <a:ext cx="564204" cy="14929"/>
          </a:xfrm>
          <a:prstGeom prst="roundRect">
            <a:avLst>
              <a:gd name="adj" fmla="val 183750"/>
            </a:avLst>
          </a:prstGeom>
          <a:solidFill>
            <a:srgbClr val="16A34A"/>
          </a:solidFill>
          <a:ln/>
        </p:spPr>
      </p:sp>
      <p:sp>
        <p:nvSpPr>
          <p:cNvPr id="219" name="Text 217"/>
          <p:cNvSpPr/>
          <p:nvPr/>
        </p:nvSpPr>
        <p:spPr>
          <a:xfrm>
            <a:off x="365760" y="5500769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Recipe loading &amp; process module setup</a:t>
            </a:r>
            <a:endParaRPr lang="en-US" sz="900" dirty="0"/>
          </a:p>
        </p:txBody>
      </p:sp>
      <p:sp>
        <p:nvSpPr>
          <p:cNvPr id="220" name="Shape 218"/>
          <p:cNvSpPr/>
          <p:nvPr/>
        </p:nvSpPr>
        <p:spPr>
          <a:xfrm>
            <a:off x="10046727" y="5546489"/>
            <a:ext cx="329119" cy="14929"/>
          </a:xfrm>
          <a:prstGeom prst="roundRect">
            <a:avLst>
              <a:gd name="adj" fmla="val 183750"/>
            </a:avLst>
          </a:prstGeom>
          <a:solidFill>
            <a:srgbClr val="4ADE80"/>
          </a:solidFill>
          <a:ln/>
        </p:spPr>
      </p:sp>
      <p:sp>
        <p:nvSpPr>
          <p:cNvPr id="221" name="Text 219"/>
          <p:cNvSpPr/>
          <p:nvPr/>
        </p:nvSpPr>
        <p:spPr>
          <a:xfrm>
            <a:off x="365760" y="5607138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First wafer through single module</a:t>
            </a:r>
            <a:endParaRPr lang="en-US" sz="900" dirty="0"/>
          </a:p>
        </p:txBody>
      </p:sp>
      <p:sp>
        <p:nvSpPr>
          <p:cNvPr id="222" name="Shape 220"/>
          <p:cNvSpPr/>
          <p:nvPr/>
        </p:nvSpPr>
        <p:spPr>
          <a:xfrm>
            <a:off x="10375846" y="5652858"/>
            <a:ext cx="94034" cy="14929"/>
          </a:xfrm>
          <a:prstGeom prst="roundRect">
            <a:avLst>
              <a:gd name="adj" fmla="val 183750"/>
            </a:avLst>
          </a:prstGeom>
          <a:solidFill>
            <a:srgbClr val="16A34A"/>
          </a:solidFill>
          <a:ln/>
        </p:spPr>
      </p:sp>
      <p:sp>
        <p:nvSpPr>
          <p:cNvPr id="223" name="Text 221"/>
          <p:cNvSpPr/>
          <p:nvPr/>
        </p:nvSpPr>
        <p:spPr>
          <a:xfrm>
            <a:off x="365760" y="5713507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Full process flow pilot lot</a:t>
            </a:r>
            <a:endParaRPr lang="en-US" sz="900" dirty="0"/>
          </a:p>
        </p:txBody>
      </p:sp>
      <p:sp>
        <p:nvSpPr>
          <p:cNvPr id="224" name="Shape 222"/>
          <p:cNvSpPr/>
          <p:nvPr/>
        </p:nvSpPr>
        <p:spPr>
          <a:xfrm>
            <a:off x="10469880" y="5759227"/>
            <a:ext cx="423153" cy="14929"/>
          </a:xfrm>
          <a:prstGeom prst="roundRect">
            <a:avLst>
              <a:gd name="adj" fmla="val 183750"/>
            </a:avLst>
          </a:prstGeom>
          <a:solidFill>
            <a:srgbClr val="4ADE80"/>
          </a:solidFill>
          <a:ln/>
        </p:spPr>
      </p:sp>
      <p:sp>
        <p:nvSpPr>
          <p:cNvPr id="225" name="Text 223"/>
          <p:cNvSpPr/>
          <p:nvPr/>
        </p:nvSpPr>
        <p:spPr>
          <a:xfrm>
            <a:off x="365760" y="5819876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First silicon out</a:t>
            </a:r>
            <a:endParaRPr lang="en-US" sz="900" dirty="0"/>
          </a:p>
        </p:txBody>
      </p:sp>
      <p:sp>
        <p:nvSpPr>
          <p:cNvPr id="226" name="Shape 224"/>
          <p:cNvSpPr/>
          <p:nvPr/>
        </p:nvSpPr>
        <p:spPr>
          <a:xfrm>
            <a:off x="10810737" y="5809053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227" name="Text 225"/>
          <p:cNvSpPr/>
          <p:nvPr/>
        </p:nvSpPr>
        <p:spPr>
          <a:xfrm>
            <a:off x="365760" y="5926245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Yield learning &amp; defect density reduction</a:t>
            </a:r>
            <a:endParaRPr lang="en-US" sz="900" dirty="0"/>
          </a:p>
        </p:txBody>
      </p:sp>
      <p:sp>
        <p:nvSpPr>
          <p:cNvPr id="228" name="Shape 226"/>
          <p:cNvSpPr/>
          <p:nvPr/>
        </p:nvSpPr>
        <p:spPr>
          <a:xfrm>
            <a:off x="10893033" y="5971965"/>
            <a:ext cx="564204" cy="14929"/>
          </a:xfrm>
          <a:prstGeom prst="roundRect">
            <a:avLst>
              <a:gd name="adj" fmla="val 183750"/>
            </a:avLst>
          </a:prstGeom>
          <a:solidFill>
            <a:srgbClr val="16A34A"/>
          </a:solidFill>
          <a:ln/>
        </p:spPr>
      </p:sp>
      <p:sp>
        <p:nvSpPr>
          <p:cNvPr id="229" name="Text 227"/>
          <p:cNvSpPr/>
          <p:nvPr/>
        </p:nvSpPr>
        <p:spPr>
          <a:xfrm>
            <a:off x="365760" y="6032614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Customer qualification &amp; reliability testing</a:t>
            </a:r>
            <a:endParaRPr lang="en-US" sz="900" dirty="0"/>
          </a:p>
        </p:txBody>
      </p:sp>
      <p:sp>
        <p:nvSpPr>
          <p:cNvPr id="230" name="Shape 228"/>
          <p:cNvSpPr/>
          <p:nvPr/>
        </p:nvSpPr>
        <p:spPr>
          <a:xfrm>
            <a:off x="11316186" y="6078334"/>
            <a:ext cx="470170" cy="14929"/>
          </a:xfrm>
          <a:prstGeom prst="roundRect">
            <a:avLst>
              <a:gd name="adj" fmla="val 183750"/>
            </a:avLst>
          </a:prstGeom>
          <a:solidFill>
            <a:srgbClr val="4ADE80"/>
          </a:solidFill>
          <a:ln/>
        </p:spPr>
      </p:sp>
      <p:sp>
        <p:nvSpPr>
          <p:cNvPr id="231" name="Text 229"/>
          <p:cNvSpPr/>
          <p:nvPr/>
        </p:nvSpPr>
        <p:spPr>
          <a:xfrm>
            <a:off x="365760" y="6138983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Volume production release</a:t>
            </a:r>
            <a:endParaRPr lang="en-US" sz="900" dirty="0"/>
          </a:p>
        </p:txBody>
      </p:sp>
      <p:sp>
        <p:nvSpPr>
          <p:cNvPr id="232" name="Shape 230"/>
          <p:cNvSpPr/>
          <p:nvPr/>
        </p:nvSpPr>
        <p:spPr>
          <a:xfrm>
            <a:off x="11704061" y="6128160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233" name="Text 231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3E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3E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3E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3E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3E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3E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3EB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Site,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permits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base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build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195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selection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seismic/vibration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survey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Client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Environmental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permits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hazardous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materials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licence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Regulatory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Fab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basis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tool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freeze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Process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Long-lead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utility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equipment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procurement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Procurement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Piling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vibration-isolated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waffle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slab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Civils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Tool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frozen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Permits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granted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Shell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cleanroom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envelope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Structural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steel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building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envelope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Structural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Subfab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waffle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slab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penetrations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Civils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Roof,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weathertight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building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dry-in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Structural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Building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dry-in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complete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Cleanroom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ceiling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grid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installation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Cleanroom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Raised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access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floor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perforated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tiles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Cleanroom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Fan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filter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unit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installation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Cleanroom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Facility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utilities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abatement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Ultrapure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water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installation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Facilities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UPW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loop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flush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resistivity 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Facilities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qualification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Bulk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specialty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gas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yard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construction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Facilities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Gas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distribution,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VMB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Facilities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Exhaust,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scrubber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abatement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systems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Facilities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Electrical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substation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UPS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energisation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Electrical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Facility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utilities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available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hook-up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points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Cleanroom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certification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protocol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changeover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Cleanroom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construction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protocol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changeover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Cleanroom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Gowning,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airlocks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material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entry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procedures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live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Cleanroom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Air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balancing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laminar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flow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verification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Cleanroom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Particle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count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ISO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class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certification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Cleanroom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Vibration,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EMI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acoustic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survey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Commissioning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Cleanroom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certified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ISO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class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Tool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move-in,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hook-up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qualification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2028-06-06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Tool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delivery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sequence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rigging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Logistics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Litho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tool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move-in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Tool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install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Etch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deposition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tool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move-in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Tool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install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2028-02-12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Metrology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inspection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tool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move-in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Tool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install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2028-02-22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Tool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hook-up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gases,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exhaust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UPW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Tool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install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2028-04-02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Tool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power-up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vendor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installation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qualification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Vendor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2028-03-14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2028-05-02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Operational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qualification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SPC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baseline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Process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2028-04-23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2028-06-06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Tool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qualification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complete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2028-06-07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2028-06-07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qualification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first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silicon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2028-03-24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2028-11-18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MES,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automation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AMHS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integration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2028-03-24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2028-05-22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Recipe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loading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module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setup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Process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2028-05-23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2028-06-26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First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wafer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through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single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module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Process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2028-06-27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2028-07-06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Full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flow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pilot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Process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2028-07-07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2028-08-20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First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silicon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out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2028-08-21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2028-08-21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Yield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learning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defect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density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reduction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Process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2028-08-21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2028-10-19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13.2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Customer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qualification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reliability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Quality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2028-10-05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2028-11-23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Volume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release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2028-11-24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2028-11-24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2026-07-24T04:16:59Z</dcterms:created>
  <dcterms:modified xsi:type="dcterms:W3CDTF">2026-07-24T04:16:59Z</dcterms:modified>
</cp:coreProperties>
</file>