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4E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Shipbuilding Project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Shipbuilding Project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849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191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293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636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738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080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182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525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5627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969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707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41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8516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858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996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30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1405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48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285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9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4294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637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573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08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7183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526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862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97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0072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415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1517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7859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296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930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4406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0748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5851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193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7295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637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8740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5082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0184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527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1629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7971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3073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9416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4518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0860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5962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2305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7407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3749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8851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5194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0296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6638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1740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8083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3185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9527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4630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0972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6074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2416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7519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386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88963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5306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0408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6750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1852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8195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93297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9639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94741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1084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9618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252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7630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3973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99075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95417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051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686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01964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8306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03409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99751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04853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1195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06298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02640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0774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0408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09187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05529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10631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06974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12076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108418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13520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09863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14965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11307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116409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12752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117854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114196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Text 113"/>
          <p:cNvSpPr/>
          <p:nvPr/>
        </p:nvSpPr>
        <p:spPr>
          <a:xfrm>
            <a:off x="365760" y="10332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approval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3840480" y="1114425"/>
            <a:ext cx="15477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12504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Basic &amp; detail design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3840480" y="1296162"/>
            <a:ext cx="1134995" cy="125730"/>
          </a:xfrm>
          <a:prstGeom prst="roundRect">
            <a:avLst>
              <a:gd name="adj" fmla="val 21818"/>
            </a:avLst>
          </a:prstGeom>
          <a:solidFill>
            <a:srgbClr val="64748B"/>
          </a:solidFill>
          <a:ln/>
        </p:spPr>
      </p:sp>
      <p:sp>
        <p:nvSpPr>
          <p:cNvPr id="119" name="Shape 117"/>
          <p:cNvSpPr/>
          <p:nvPr/>
        </p:nvSpPr>
        <p:spPr>
          <a:xfrm>
            <a:off x="3840480" y="1296162"/>
            <a:ext cx="1134995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14676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Classification review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4769112" y="1513332"/>
            <a:ext cx="619088" cy="125730"/>
          </a:xfrm>
          <a:prstGeom prst="roundRect">
            <a:avLst>
              <a:gd name="adj" fmla="val 21818"/>
            </a:avLst>
          </a:prstGeom>
          <a:solidFill>
            <a:srgbClr val="94A3B8"/>
          </a:solidFill>
          <a:ln/>
        </p:spPr>
      </p:sp>
      <p:sp>
        <p:nvSpPr>
          <p:cNvPr id="122" name="Shape 120"/>
          <p:cNvSpPr/>
          <p:nvPr/>
        </p:nvSpPr>
        <p:spPr>
          <a:xfrm>
            <a:off x="4769112" y="1513332"/>
            <a:ext cx="557179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16847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Class approval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5305904" y="17293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19019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Procurement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4459568" y="1983105"/>
            <a:ext cx="26827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21191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Main engine &amp; propulsion order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4459568" y="2164842"/>
            <a:ext cx="2063626" cy="125730"/>
          </a:xfrm>
          <a:prstGeom prst="roundRect">
            <a:avLst>
              <a:gd name="adj" fmla="val 21818"/>
            </a:avLst>
          </a:prstGeom>
          <a:solidFill>
            <a:srgbClr val="A855F7"/>
          </a:solidFill>
          <a:ln/>
        </p:spPr>
      </p:sp>
      <p:sp>
        <p:nvSpPr>
          <p:cNvPr id="129" name="Shape 127"/>
          <p:cNvSpPr/>
          <p:nvPr/>
        </p:nvSpPr>
        <p:spPr>
          <a:xfrm>
            <a:off x="4459568" y="2164842"/>
            <a:ext cx="1444539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23362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Steel &amp; equipment orders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5078656" y="2382012"/>
            <a:ext cx="1444539" cy="125730"/>
          </a:xfrm>
          <a:prstGeom prst="roundRect">
            <a:avLst>
              <a:gd name="adj" fmla="val 21818"/>
            </a:avLst>
          </a:prstGeom>
          <a:solidFill>
            <a:srgbClr val="C084FC"/>
          </a:solidFill>
          <a:ln/>
        </p:spPr>
      </p:sp>
      <p:sp>
        <p:nvSpPr>
          <p:cNvPr id="132" name="Shape 130"/>
          <p:cNvSpPr/>
          <p:nvPr/>
        </p:nvSpPr>
        <p:spPr>
          <a:xfrm>
            <a:off x="5078656" y="2382012"/>
            <a:ext cx="866723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25534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Steel work &amp; blocks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5388200" y="2634615"/>
            <a:ext cx="226998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27706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Steel cutting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5357495" y="2815209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29878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Panel &amp; sub-assembly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5439791" y="3033522"/>
            <a:ext cx="1238176" cy="125730"/>
          </a:xfrm>
          <a:prstGeom prst="roundRect">
            <a:avLst>
              <a:gd name="adj" fmla="val 21818"/>
            </a:avLst>
          </a:prstGeom>
          <a:solidFill>
            <a:srgbClr val="1D4ED8"/>
          </a:solidFill>
          <a:ln/>
        </p:spPr>
      </p:sp>
      <p:sp>
        <p:nvSpPr>
          <p:cNvPr id="139" name="Shape 137"/>
          <p:cNvSpPr/>
          <p:nvPr/>
        </p:nvSpPr>
        <p:spPr>
          <a:xfrm>
            <a:off x="5439791" y="3033522"/>
            <a:ext cx="371453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2049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assembly &amp; pre-outfitting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6110469" y="3250692"/>
            <a:ext cx="1547720" cy="125730"/>
          </a:xfrm>
          <a:prstGeom prst="roundRect">
            <a:avLst>
              <a:gd name="adj" fmla="val 21818"/>
            </a:avLst>
          </a:prstGeom>
          <a:solidFill>
            <a:srgbClr val="3B82F6"/>
          </a:solidFill>
          <a:ln/>
        </p:spPr>
      </p:sp>
      <p:sp>
        <p:nvSpPr>
          <p:cNvPr id="142" name="Shape 140"/>
          <p:cNvSpPr/>
          <p:nvPr/>
        </p:nvSpPr>
        <p:spPr>
          <a:xfrm>
            <a:off x="6110469" y="3250692"/>
            <a:ext cx="154772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34221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Keel laying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6337717" y="3466719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36393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Erection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7658189" y="3720465"/>
            <a:ext cx="144453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8564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erection &amp; hull closure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7658189" y="3902202"/>
            <a:ext cx="1134995" cy="125730"/>
          </a:xfrm>
          <a:prstGeom prst="roundRect">
            <a:avLst>
              <a:gd name="adj" fmla="val 21818"/>
            </a:avLst>
          </a:prstGeom>
          <a:solidFill>
            <a:srgbClr val="0891B2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0736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Welding &amp; alignment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8483640" y="4119372"/>
            <a:ext cx="619088" cy="125730"/>
          </a:xfrm>
          <a:prstGeom prst="roundRect">
            <a:avLst>
              <a:gd name="adj" fmla="val 21818"/>
            </a:avLst>
          </a:prstGeom>
          <a:solidFill>
            <a:srgbClr val="06B6D4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2908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Outfitting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8690002" y="4371975"/>
            <a:ext cx="19604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5079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Machinery &amp; piping install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8690002" y="4553712"/>
            <a:ext cx="1238176" cy="125730"/>
          </a:xfrm>
          <a:prstGeom prst="roundRect">
            <a:avLst>
              <a:gd name="adj" fmla="val 21818"/>
            </a:avLst>
          </a:prstGeom>
          <a:solidFill>
            <a:srgbClr val="EA580C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7251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&amp; accommodation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9412271" y="4770882"/>
            <a:ext cx="1031813" cy="125730"/>
          </a:xfrm>
          <a:prstGeom prst="roundRect">
            <a:avLst>
              <a:gd name="adj" fmla="val 21818"/>
            </a:avLst>
          </a:prstGeom>
          <a:solidFill>
            <a:srgbClr val="F97316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9423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Painting &amp; coatings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10031359" y="4988052"/>
            <a:ext cx="619088" cy="125730"/>
          </a:xfrm>
          <a:prstGeom prst="roundRect">
            <a:avLst>
              <a:gd name="adj" fmla="val 21818"/>
            </a:avLst>
          </a:prstGeom>
          <a:solidFill>
            <a:srgbClr val="FB923C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1595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Launch, trials &amp; delivery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0650447" y="5240655"/>
            <a:ext cx="11349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3766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/ float-out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619742" y="5421249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5938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Quay-side commissioning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702038" y="5639562"/>
            <a:ext cx="567497" cy="125730"/>
          </a:xfrm>
          <a:prstGeom prst="roundRect">
            <a:avLst>
              <a:gd name="adj" fmla="val 21818"/>
            </a:avLst>
          </a:prstGeom>
          <a:solidFill>
            <a:srgbClr val="0D9488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8110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Sea trials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321126" y="5856732"/>
            <a:ext cx="309544" cy="125730"/>
          </a:xfrm>
          <a:prstGeom prst="roundRect">
            <a:avLst>
              <a:gd name="adj" fmla="val 21818"/>
            </a:avLst>
          </a:prstGeom>
          <a:solidFill>
            <a:srgbClr val="14B8A6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60281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Delivery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703146" y="60727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propulsion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sub-assembly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pre-outfitting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Outfitting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Outfitting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accommodation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Outfitting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Painting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Outfitting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float-out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Quay-side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