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4E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SOC 2 Compliance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SOC 2 Compliance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720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062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3035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378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5351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693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7666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009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9982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324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2297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640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4613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955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6928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270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9244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5586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1559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7901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3874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0217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6190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532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8505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848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0821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7163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3136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9479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5452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1794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7767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4110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80083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6425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2398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8741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4714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1056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7029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3371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9345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5687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1660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8002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3975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0318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6291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2633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8606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4949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100922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7264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3237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9580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5553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1895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07868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4211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10184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6526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12499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8842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14815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11157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17130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13473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Text 71"/>
          <p:cNvSpPr/>
          <p:nvPr/>
        </p:nvSpPr>
        <p:spPr>
          <a:xfrm>
            <a:off x="365760" y="10332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Scoping &amp; criteria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3840480" y="1067889"/>
            <a:ext cx="66156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11573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system boundary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3840480" y="1203089"/>
            <a:ext cx="248086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77" name="Shape 75"/>
          <p:cNvSpPr/>
          <p:nvPr/>
        </p:nvSpPr>
        <p:spPr>
          <a:xfrm>
            <a:off x="3840480" y="1203089"/>
            <a:ext cx="248086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12814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Select trust services criteria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4005870" y="1327186"/>
            <a:ext cx="248086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80" name="Shape 78"/>
          <p:cNvSpPr/>
          <p:nvPr/>
        </p:nvSpPr>
        <p:spPr>
          <a:xfrm>
            <a:off x="4005870" y="1327186"/>
            <a:ext cx="248086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14055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Choose auditor &amp; engagement letter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4088566" y="1451283"/>
            <a:ext cx="413476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83" name="Shape 81"/>
          <p:cNvSpPr/>
          <p:nvPr/>
        </p:nvSpPr>
        <p:spPr>
          <a:xfrm>
            <a:off x="4088566" y="1451283"/>
            <a:ext cx="413476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15296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Type I vs Type II decision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4336651" y="1575381"/>
            <a:ext cx="165390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86" name="Shape 84"/>
          <p:cNvSpPr/>
          <p:nvPr/>
        </p:nvSpPr>
        <p:spPr>
          <a:xfrm>
            <a:off x="4336651" y="1575381"/>
            <a:ext cx="165390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16537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Scope agreed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4419746" y="165179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17778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Control design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4502042" y="1812471"/>
            <a:ext cx="99234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190195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Risk assessment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4502042" y="1947672"/>
            <a:ext cx="413476" cy="32657"/>
          </a:xfrm>
          <a:prstGeom prst="roundRect">
            <a:avLst>
              <a:gd name="adj" fmla="val 84000"/>
            </a:avLst>
          </a:prstGeom>
          <a:solidFill>
            <a:srgbClr val="1D4ED8"/>
          </a:solidFill>
          <a:ln/>
        </p:spPr>
      </p:sp>
      <p:sp>
        <p:nvSpPr>
          <p:cNvPr id="93" name="Shape 91"/>
          <p:cNvSpPr/>
          <p:nvPr/>
        </p:nvSpPr>
        <p:spPr>
          <a:xfrm>
            <a:off x="4502042" y="1947672"/>
            <a:ext cx="413476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202604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Map controls to criteria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4750127" y="2071769"/>
            <a:ext cx="578867" cy="32657"/>
          </a:xfrm>
          <a:prstGeom prst="roundRect">
            <a:avLst>
              <a:gd name="adj" fmla="val 84000"/>
            </a:avLst>
          </a:prstGeom>
          <a:solidFill>
            <a:srgbClr val="3B82F6"/>
          </a:solidFill>
          <a:ln/>
        </p:spPr>
      </p:sp>
      <p:sp>
        <p:nvSpPr>
          <p:cNvPr id="96" name="Shape 94"/>
          <p:cNvSpPr/>
          <p:nvPr/>
        </p:nvSpPr>
        <p:spPr>
          <a:xfrm>
            <a:off x="4750127" y="2071769"/>
            <a:ext cx="578867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215014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Policy set drafting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832823" y="2195866"/>
            <a:ext cx="661562" cy="32657"/>
          </a:xfrm>
          <a:prstGeom prst="roundRect">
            <a:avLst>
              <a:gd name="adj" fmla="val 84000"/>
            </a:avLst>
          </a:prstGeom>
          <a:solidFill>
            <a:srgbClr val="1D4ED8"/>
          </a:solidFill>
          <a:ln/>
        </p:spPr>
      </p:sp>
      <p:sp>
        <p:nvSpPr>
          <p:cNvPr id="99" name="Shape 97"/>
          <p:cNvSpPr/>
          <p:nvPr/>
        </p:nvSpPr>
        <p:spPr>
          <a:xfrm>
            <a:off x="4832823" y="2195866"/>
            <a:ext cx="595406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227424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Control owners assigned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5246299" y="2319963"/>
            <a:ext cx="248086" cy="32657"/>
          </a:xfrm>
          <a:prstGeom prst="roundRect">
            <a:avLst>
              <a:gd name="adj" fmla="val 84000"/>
            </a:avLst>
          </a:prstGeom>
          <a:solidFill>
            <a:srgbClr val="3B82F6"/>
          </a:solidFill>
          <a:ln/>
        </p:spPr>
      </p:sp>
      <p:sp>
        <p:nvSpPr>
          <p:cNvPr id="102" name="Shape 100"/>
          <p:cNvSpPr/>
          <p:nvPr/>
        </p:nvSpPr>
        <p:spPr>
          <a:xfrm>
            <a:off x="5246299" y="2319963"/>
            <a:ext cx="198469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239834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Control matrix approved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5412088" y="239638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252243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Remediation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5494384" y="2557054"/>
            <a:ext cx="140581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264653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Access reviews &amp; offboarding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5494384" y="2692255"/>
            <a:ext cx="496171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494384" y="2692255"/>
            <a:ext cx="347320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77063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Change management &amp; review gates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5577080" y="2816352"/>
            <a:ext cx="578867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112" name="Shape 110"/>
          <p:cNvSpPr/>
          <p:nvPr/>
        </p:nvSpPr>
        <p:spPr>
          <a:xfrm>
            <a:off x="5577080" y="2816352"/>
            <a:ext cx="347320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289472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Logging, alerting &amp; monitoring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5659775" y="2940449"/>
            <a:ext cx="744257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15" name="Shape 113"/>
          <p:cNvSpPr/>
          <p:nvPr/>
        </p:nvSpPr>
        <p:spPr>
          <a:xfrm>
            <a:off x="5659775" y="2940449"/>
            <a:ext cx="297703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301882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Vendor risk &amp; DPA collection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5825165" y="3064546"/>
            <a:ext cx="661562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118" name="Shape 116"/>
          <p:cNvSpPr/>
          <p:nvPr/>
        </p:nvSpPr>
        <p:spPr>
          <a:xfrm>
            <a:off x="5825165" y="3064546"/>
            <a:ext cx="13231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314292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Security awareness training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6155946" y="3188643"/>
            <a:ext cx="330781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326702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BCP &amp; incident response test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6321337" y="3312741"/>
            <a:ext cx="413476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339111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Remediation complete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6817907" y="338915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351521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Evidence &amp; readiness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6321337" y="3549831"/>
            <a:ext cx="124042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363931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Evidence collection tooling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6321337" y="3685032"/>
            <a:ext cx="496171" cy="32657"/>
          </a:xfrm>
          <a:prstGeom prst="roundRect">
            <a:avLst>
              <a:gd name="adj" fmla="val 84000"/>
            </a:avLst>
          </a:prstGeom>
          <a:solidFill>
            <a:srgbClr val="0D9488"/>
          </a:solidFill>
          <a:ln/>
        </p:spPr>
      </p:sp>
      <p:sp>
        <p:nvSpPr>
          <p:cNvPr id="129" name="Shape 127"/>
          <p:cNvSpPr/>
          <p:nvPr/>
        </p:nvSpPr>
        <p:spPr>
          <a:xfrm>
            <a:off x="6321337" y="3685032"/>
            <a:ext cx="148851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376340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Populate evidence repository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6652117" y="3809129"/>
            <a:ext cx="578867" cy="32657"/>
          </a:xfrm>
          <a:prstGeom prst="roundRect">
            <a:avLst>
              <a:gd name="adj" fmla="val 84000"/>
            </a:avLst>
          </a:prstGeom>
          <a:solidFill>
            <a:srgbClr val="14B8A6"/>
          </a:solidFill>
          <a:ln/>
        </p:spPr>
      </p:sp>
      <p:sp>
        <p:nvSpPr>
          <p:cNvPr id="132" name="Shape 130"/>
          <p:cNvSpPr/>
          <p:nvPr/>
        </p:nvSpPr>
        <p:spPr>
          <a:xfrm>
            <a:off x="6652117" y="3809129"/>
            <a:ext cx="57887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388750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Readiness assessment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6982898" y="3933226"/>
            <a:ext cx="330781" cy="32657"/>
          </a:xfrm>
          <a:prstGeom prst="roundRect">
            <a:avLst>
              <a:gd name="adj" fmla="val 84000"/>
            </a:avLst>
          </a:prstGeom>
          <a:solidFill>
            <a:srgbClr val="0D9488"/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401160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Gap remediation from readiness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7230984" y="4057323"/>
            <a:ext cx="330781" cy="32657"/>
          </a:xfrm>
          <a:prstGeom prst="roundRect">
            <a:avLst>
              <a:gd name="adj" fmla="val 84000"/>
            </a:avLst>
          </a:prstGeom>
          <a:solidFill>
            <a:srgbClr val="14B8A6"/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413570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Readiness sign-off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7479469" y="413374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425979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Type I report (optional)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7561765" y="4294414"/>
            <a:ext cx="41347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438389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Type I fieldwork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7561765" y="4429615"/>
            <a:ext cx="248086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450799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Type I report issued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7892945" y="450603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463208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Observation window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7561765" y="4666706"/>
            <a:ext cx="297702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475618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Observation period begins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7479469" y="4754227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488028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Operate controls continuously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7561765" y="4926003"/>
            <a:ext cx="2977028" cy="32657"/>
          </a:xfrm>
          <a:prstGeom prst="roundRect">
            <a:avLst>
              <a:gd name="adj" fmla="val 84000"/>
            </a:avLst>
          </a:prstGeom>
          <a:solidFill>
            <a:srgbClr val="EF4444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500438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Monthly evidence checkpoints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7809850" y="5050101"/>
            <a:ext cx="2728942" cy="32657"/>
          </a:xfrm>
          <a:prstGeom prst="roundRect">
            <a:avLst>
              <a:gd name="adj" fmla="val 84000"/>
            </a:avLst>
          </a:prstGeom>
          <a:solidFill>
            <a:srgbClr val="F87171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512847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Quarterly access review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9050279" y="5174198"/>
            <a:ext cx="165390" cy="32657"/>
          </a:xfrm>
          <a:prstGeom prst="roundRect">
            <a:avLst>
              <a:gd name="adj" fmla="val 84000"/>
            </a:avLst>
          </a:prstGeom>
          <a:solidFill>
            <a:srgbClr val="EF4444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525257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Observation period ends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10456497" y="525061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53766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Fieldwork &amp; report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10538793" y="5411289"/>
            <a:ext cx="124042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55007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Auditor sample requests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10538793" y="5546489"/>
            <a:ext cx="330781" cy="32657"/>
          </a:xfrm>
          <a:prstGeom prst="roundRect">
            <a:avLst>
              <a:gd name="adj" fmla="val 84000"/>
            </a:avLst>
          </a:prstGeom>
          <a:solidFill>
            <a:srgbClr val="7C3AED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56248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Evidence submission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10869574" y="5670586"/>
            <a:ext cx="413476" cy="32657"/>
          </a:xfrm>
          <a:prstGeom prst="roundRect">
            <a:avLst>
              <a:gd name="adj" fmla="val 84000"/>
            </a:avLst>
          </a:prstGeom>
          <a:solidFill>
            <a:srgbClr val="A78BFA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57489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Auditor testing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10952269" y="5794683"/>
            <a:ext cx="496171" cy="32657"/>
          </a:xfrm>
          <a:prstGeom prst="roundRect">
            <a:avLst>
              <a:gd name="adj" fmla="val 84000"/>
            </a:avLst>
          </a:prstGeom>
          <a:solidFill>
            <a:srgbClr val="7C3AED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58730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Exceptions &amp; management response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11448440" y="5918781"/>
            <a:ext cx="248086" cy="32657"/>
          </a:xfrm>
          <a:prstGeom prst="roundRect">
            <a:avLst>
              <a:gd name="adj" fmla="val 84000"/>
            </a:avLst>
          </a:prstGeom>
          <a:solidFill>
            <a:srgbClr val="A78BFA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59971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Draft report review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11613831" y="6042878"/>
            <a:ext cx="165390" cy="32657"/>
          </a:xfrm>
          <a:prstGeom prst="roundRect">
            <a:avLst>
              <a:gd name="adj" fmla="val 84000"/>
            </a:avLst>
          </a:prstGeom>
          <a:solidFill>
            <a:srgbClr val="7C3AED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61212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Type II report issued</a:t>
            </a:r>
            <a:endParaRPr lang="en-US" sz="900" dirty="0"/>
          </a:p>
        </p:txBody>
      </p:sp>
      <p:sp>
        <p:nvSpPr>
          <p:cNvPr id="170" name="Shape 168"/>
          <p:cNvSpPr/>
          <p:nvPr/>
        </p:nvSpPr>
        <p:spPr>
          <a:xfrm>
            <a:off x="11696925" y="611929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1" name="Text 169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boundary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trust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Choose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letter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matrix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offboarding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Logging,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alerting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DPA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awareness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BCP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incident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Populate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repository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(optional)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Observation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Observation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begins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continuously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Monthly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checkpoints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Quarterly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Observation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requests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Exceptions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