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80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Stadium Construction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Stadium Construction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040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382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675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018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3311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653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4946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288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658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92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217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559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9852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195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1488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830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3123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466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4759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1101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6394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737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8030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372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9665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6008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1301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7643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2936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9278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4571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0914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6207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2549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7842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185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9478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5820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1113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7456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72749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9091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4384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0727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6020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2362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7655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3997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9290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5633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80926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7268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82561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8904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84197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0539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5832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2175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746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381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89103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5446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90739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7081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9237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8871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94009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90352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95645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1987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7280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3623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98916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95258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00551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96894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02187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8529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103822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100165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105458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101800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107093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103435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08729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105071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10364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106706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11999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08342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13635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09977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15270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11613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16906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113248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Text 99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Design, consents &amp; enabling works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3840480" y="1063752"/>
            <a:ext cx="175226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Feasibility &amp; capacity brief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3840480" y="1194816"/>
            <a:ext cx="350453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05" name="Shape 103"/>
          <p:cNvSpPr/>
          <p:nvPr/>
        </p:nvSpPr>
        <p:spPr>
          <a:xfrm>
            <a:off x="3840480" y="1194816"/>
            <a:ext cx="35045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Opening fixture date fixed by league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4108637" y="125882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Planning permission &amp; safety certificate strategy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4190933" y="1426464"/>
            <a:ext cx="934541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110" name="Shape 108"/>
          <p:cNvSpPr/>
          <p:nvPr/>
        </p:nvSpPr>
        <p:spPr>
          <a:xfrm>
            <a:off x="4190933" y="1426464"/>
            <a:ext cx="93454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Concept &amp; stadium bowl design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190933" y="1542288"/>
            <a:ext cx="700906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13" name="Shape 111"/>
          <p:cNvSpPr/>
          <p:nvPr/>
        </p:nvSpPr>
        <p:spPr>
          <a:xfrm>
            <a:off x="4190933" y="1542288"/>
            <a:ext cx="70090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Detailed design &amp; structural steel package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4891839" y="1658112"/>
            <a:ext cx="817723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116" name="Shape 114"/>
          <p:cNvSpPr/>
          <p:nvPr/>
        </p:nvSpPr>
        <p:spPr>
          <a:xfrm>
            <a:off x="4891839" y="1658112"/>
            <a:ext cx="81772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enabling, demolition &amp; piling mat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5125474" y="1773936"/>
            <a:ext cx="467270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119" name="Shape 117"/>
          <p:cNvSpPr/>
          <p:nvPr/>
        </p:nvSpPr>
        <p:spPr>
          <a:xfrm>
            <a:off x="5125474" y="1773936"/>
            <a:ext cx="467270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Substructure &amp; bowl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5592744" y="1874520"/>
            <a:ext cx="233635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Piling &amp; foundations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5592744" y="2005584"/>
            <a:ext cx="700906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24" name="Shape 122"/>
          <p:cNvSpPr/>
          <p:nvPr/>
        </p:nvSpPr>
        <p:spPr>
          <a:xfrm>
            <a:off x="5592744" y="2005584"/>
            <a:ext cx="70090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Basement &amp; service tunnels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6293650" y="2121408"/>
            <a:ext cx="642497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27" name="Shape 125"/>
          <p:cNvSpPr/>
          <p:nvPr/>
        </p:nvSpPr>
        <p:spPr>
          <a:xfrm>
            <a:off x="6293650" y="2121408"/>
            <a:ext cx="51399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In-situ concrete frame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6293650" y="2237232"/>
            <a:ext cx="1051359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30" name="Shape 128"/>
          <p:cNvSpPr/>
          <p:nvPr/>
        </p:nvSpPr>
        <p:spPr>
          <a:xfrm>
            <a:off x="6293650" y="2237232"/>
            <a:ext cx="73595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Precast terrace unit manufacture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5943197" y="2353056"/>
            <a:ext cx="1051359" cy="24384"/>
          </a:xfrm>
          <a:prstGeom prst="roundRect">
            <a:avLst>
              <a:gd name="adj" fmla="val 112500"/>
            </a:avLst>
          </a:prstGeom>
          <a:solidFill>
            <a:srgbClr val="3B82F6"/>
          </a:solidFill>
          <a:ln/>
        </p:spPr>
      </p:sp>
      <p:sp>
        <p:nvSpPr>
          <p:cNvPr id="133" name="Shape 131"/>
          <p:cNvSpPr/>
          <p:nvPr/>
        </p:nvSpPr>
        <p:spPr>
          <a:xfrm>
            <a:off x="5943197" y="2353056"/>
            <a:ext cx="946223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Precast terrace erection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7111373" y="2468880"/>
            <a:ext cx="817723" cy="24384"/>
          </a:xfrm>
          <a:prstGeom prst="roundRect">
            <a:avLst>
              <a:gd name="adj" fmla="val 112500"/>
            </a:avLst>
          </a:prstGeom>
          <a:solidFill>
            <a:srgbClr val="2563EB"/>
          </a:solidFill>
          <a:ln/>
        </p:spPr>
      </p:sp>
      <p:sp>
        <p:nvSpPr>
          <p:cNvPr id="136" name="Shape 134"/>
          <p:cNvSpPr/>
          <p:nvPr/>
        </p:nvSpPr>
        <p:spPr>
          <a:xfrm>
            <a:off x="7111373" y="2468880"/>
            <a:ext cx="163545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Bowl structure complete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7846801" y="25328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Roof &amp; envelope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6644103" y="2685288"/>
            <a:ext cx="315407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Roof steel fabrication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6644103" y="2816352"/>
            <a:ext cx="1168176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143" name="Shape 141"/>
          <p:cNvSpPr/>
          <p:nvPr/>
        </p:nvSpPr>
        <p:spPr>
          <a:xfrm>
            <a:off x="6644103" y="2816352"/>
            <a:ext cx="70090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Compression ring erection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7929097" y="2932176"/>
            <a:ext cx="584088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Cable net installation &amp; tensioning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8513185" y="3048000"/>
            <a:ext cx="525679" cy="24384"/>
          </a:xfrm>
          <a:prstGeom prst="roundRect">
            <a:avLst>
              <a:gd name="adj" fmla="val 112500"/>
            </a:avLst>
          </a:prstGeom>
          <a:solidFill>
            <a:srgbClr val="A855F7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Roof lift weather window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9038864" y="3163824"/>
            <a:ext cx="233635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Roof cladding &amp; ETFE panels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9272499" y="3279648"/>
            <a:ext cx="642497" cy="24384"/>
          </a:xfrm>
          <a:prstGeom prst="roundRect">
            <a:avLst>
              <a:gd name="adj" fmla="val 112500"/>
            </a:avLst>
          </a:prstGeom>
          <a:solidFill>
            <a:srgbClr val="C084FC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Facade &amp; envelope watertight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9832700" y="334365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Fit-out, hospitality &amp; systems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8746820" y="3496056"/>
            <a:ext cx="221953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Concourse &amp; toilet block fit-out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8746820" y="3627120"/>
            <a:ext cx="817723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Hospitality suites &amp; boxes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9214091" y="3742944"/>
            <a:ext cx="876132" cy="24384"/>
          </a:xfrm>
          <a:prstGeom prst="roundRect">
            <a:avLst>
              <a:gd name="adj" fmla="val 112500"/>
            </a:avLst>
          </a:prstGeom>
          <a:solidFill>
            <a:srgbClr val="D97706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Kitchens &amp; catering outlets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9564543" y="3858768"/>
            <a:ext cx="700906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Seat installation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9914996" y="3974592"/>
            <a:ext cx="525679" cy="24384"/>
          </a:xfrm>
          <a:prstGeom prst="roundRect">
            <a:avLst>
              <a:gd name="adj" fmla="val 112500"/>
            </a:avLst>
          </a:prstGeom>
          <a:solidFill>
            <a:srgbClr val="D97706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Floodlighting &amp; giant screens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9973405" y="4090416"/>
            <a:ext cx="525679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Turnstiles, ticketing &amp; access control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10031814" y="4206240"/>
            <a:ext cx="584088" cy="24384"/>
          </a:xfrm>
          <a:prstGeom prst="roundRect">
            <a:avLst>
              <a:gd name="adj" fmla="val 112500"/>
            </a:avLst>
          </a:prstGeom>
          <a:solidFill>
            <a:srgbClr val="D97706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Broadcast, PA &amp; scoreboard integration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0499084" y="4322064"/>
            <a:ext cx="525679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Safety systems &amp; control room commissioning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10615902" y="4437888"/>
            <a:ext cx="467270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Pitch &amp; playing surface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9330908" y="4538472"/>
            <a:ext cx="186908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Pitch excavation &amp; drainage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9330908" y="4669536"/>
            <a:ext cx="408862" cy="24384"/>
          </a:xfrm>
          <a:prstGeom prst="roundRect">
            <a:avLst>
              <a:gd name="adj" fmla="val 112500"/>
            </a:avLst>
          </a:prstGeom>
          <a:solidFill>
            <a:srgbClr val="15803D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Undersoil heating &amp; irrigation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9739770" y="4785360"/>
            <a:ext cx="350453" cy="24384"/>
          </a:xfrm>
          <a:prstGeom prst="roundRect">
            <a:avLst>
              <a:gd name="adj" fmla="val 112500"/>
            </a:avLst>
          </a:prstGeom>
          <a:solidFill>
            <a:srgbClr val="4ADE80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Rootzone &amp; growing medium placement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10090223" y="4901184"/>
            <a:ext cx="292044" cy="24384"/>
          </a:xfrm>
          <a:prstGeom prst="roundRect">
            <a:avLst>
              <a:gd name="adj" fmla="val 112500"/>
            </a:avLst>
          </a:prstGeom>
          <a:solidFill>
            <a:srgbClr val="15803D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Hybrid turf stitching &amp; laying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10382267" y="5017008"/>
            <a:ext cx="233635" cy="24384"/>
          </a:xfrm>
          <a:prstGeom prst="roundRect">
            <a:avLst>
              <a:gd name="adj" fmla="val 112500"/>
            </a:avLst>
          </a:prstGeom>
          <a:solidFill>
            <a:srgbClr val="4ADE80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Grow-in &amp; establishment period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10615902" y="5132832"/>
            <a:ext cx="584088" cy="24384"/>
          </a:xfrm>
          <a:prstGeom prst="roundRect">
            <a:avLst>
              <a:gd name="adj" fmla="val 112500"/>
            </a:avLst>
          </a:prstGeom>
          <a:solidFill>
            <a:srgbClr val="15803D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Pitch handed to grounds team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11117694" y="519684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Test events, licensing &amp; opening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11083173" y="5349240"/>
            <a:ext cx="70090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8" name="Text 186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Safety certificate application &amp; inspection</a:t>
            </a:r>
            <a:endParaRPr lang="en-US" sz="900" dirty="0"/>
          </a:p>
        </p:txBody>
      </p:sp>
      <p:sp>
        <p:nvSpPr>
          <p:cNvPr id="189" name="Shape 187"/>
          <p:cNvSpPr/>
          <p:nvPr/>
        </p:nvSpPr>
        <p:spPr>
          <a:xfrm>
            <a:off x="11083173" y="5480304"/>
            <a:ext cx="350453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90" name="Text 188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Stewarding recruitment &amp; training</a:t>
            </a:r>
            <a:endParaRPr lang="en-US" sz="900" dirty="0"/>
          </a:p>
        </p:txBody>
      </p:sp>
      <p:sp>
        <p:nvSpPr>
          <p:cNvPr id="191" name="Shape 189"/>
          <p:cNvSpPr/>
          <p:nvPr/>
        </p:nvSpPr>
        <p:spPr>
          <a:xfrm>
            <a:off x="11083173" y="5596128"/>
            <a:ext cx="467270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92" name="Text 190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event 1 - reduced capacity</a:t>
            </a:r>
            <a:endParaRPr lang="en-US" sz="900" dirty="0"/>
          </a:p>
        </p:txBody>
      </p:sp>
      <p:sp>
        <p:nvSpPr>
          <p:cNvPr id="193" name="Shape 191"/>
          <p:cNvSpPr/>
          <p:nvPr/>
        </p:nvSpPr>
        <p:spPr>
          <a:xfrm>
            <a:off x="11223354" y="5711952"/>
            <a:ext cx="54864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94" name="Text 192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event 2 - near full capacity</a:t>
            </a:r>
            <a:endParaRPr lang="en-US" sz="900" dirty="0"/>
          </a:p>
        </p:txBody>
      </p:sp>
      <p:sp>
        <p:nvSpPr>
          <p:cNvPr id="195" name="Shape 193"/>
          <p:cNvSpPr/>
          <p:nvPr/>
        </p:nvSpPr>
        <p:spPr>
          <a:xfrm>
            <a:off x="11375217" y="5827776"/>
            <a:ext cx="54864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96" name="Text 194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Snagging &amp; final licensing conditions</a:t>
            </a:r>
            <a:endParaRPr lang="en-US" sz="900" dirty="0"/>
          </a:p>
        </p:txBody>
      </p:sp>
      <p:sp>
        <p:nvSpPr>
          <p:cNvPr id="197" name="Shape 195"/>
          <p:cNvSpPr/>
          <p:nvPr/>
        </p:nvSpPr>
        <p:spPr>
          <a:xfrm>
            <a:off x="11410262" y="5943600"/>
            <a:ext cx="256999" cy="24384"/>
          </a:xfrm>
          <a:prstGeom prst="roundRect">
            <a:avLst>
              <a:gd name="adj" fmla="val 112500"/>
            </a:avLst>
          </a:prstGeom>
          <a:solidFill>
            <a:srgbClr val="DC2626"/>
          </a:solidFill>
          <a:ln/>
        </p:spPr>
      </p:sp>
      <p:sp>
        <p:nvSpPr>
          <p:cNvPr id="198" name="Text 196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Safety certificate issued</a:t>
            </a:r>
            <a:endParaRPr lang="en-US" sz="900" dirty="0"/>
          </a:p>
        </p:txBody>
      </p:sp>
      <p:sp>
        <p:nvSpPr>
          <p:cNvPr id="199" name="Shape 197"/>
          <p:cNvSpPr/>
          <p:nvPr/>
        </p:nvSpPr>
        <p:spPr>
          <a:xfrm>
            <a:off x="11468147" y="600760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0" name="Text 198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Opening fixture kick-off</a:t>
            </a:r>
            <a:endParaRPr lang="en-US" sz="900" dirty="0"/>
          </a:p>
        </p:txBody>
      </p:sp>
      <p:sp>
        <p:nvSpPr>
          <p:cNvPr id="201" name="Shape 199"/>
          <p:cNvSpPr/>
          <p:nvPr/>
        </p:nvSpPr>
        <p:spPr>
          <a:xfrm>
            <a:off x="11701782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2" name="Text 20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0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enabling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league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stadium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bowl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enabling,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demolition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Substructure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bowl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tunnels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In-situ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Precast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terrace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Precaster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Precast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terrace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Bowl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tensioning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cladding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ETFE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Cladding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Facade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envelope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watertight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hospitality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Concourse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toilet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Hospitality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suites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boxes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Kitchens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catering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outlets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Floodlighting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Turnstiles,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ticketing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Broadcast,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scoreboard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playing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excavation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Undersoil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irrigation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Rootzone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growing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medium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Hybrid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turf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stitching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Grow-in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establishment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Stewarding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reduced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conditions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kick-off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2026-07-24T04:16:58Z</dcterms:created>
  <dcterms:modified xsi:type="dcterms:W3CDTF">2026-07-24T04:16:58Z</dcterms:modified>
</cp:coreProperties>
</file>