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DB277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Trade Show Planning Timeline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Trade Show Planning Timeline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22719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6143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61391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24815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50006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348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53873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15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577405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0829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616077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79501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654748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18172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69342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684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73209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9551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770763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34187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809434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72858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84810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1153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886777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50201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925449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88873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964120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927544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100279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96621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1041463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1004887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1080135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1043559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1118806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1082230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115747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112090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Text 43"/>
          <p:cNvSpPr/>
          <p:nvPr/>
        </p:nvSpPr>
        <p:spPr>
          <a:xfrm>
            <a:off x="365760" y="1033272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Space selection &amp; contract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3840480" y="1069402"/>
            <a:ext cx="151923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47" name="Text 45"/>
          <p:cNvSpPr/>
          <p:nvPr/>
        </p:nvSpPr>
        <p:spPr>
          <a:xfrm>
            <a:off x="365760" y="1160396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Show selection &amp; objectives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3840480" y="1206116"/>
            <a:ext cx="552450" cy="35684"/>
          </a:xfrm>
          <a:prstGeom prst="roundRect">
            <a:avLst>
              <a:gd name="adj" fmla="val 76875"/>
            </a:avLst>
          </a:prstGeom>
          <a:solidFill>
            <a:srgbClr val="64748B"/>
          </a:solidFill>
          <a:ln/>
        </p:spPr>
      </p:sp>
      <p:sp>
        <p:nvSpPr>
          <p:cNvPr id="49" name="Shape 47"/>
          <p:cNvSpPr/>
          <p:nvPr/>
        </p:nvSpPr>
        <p:spPr>
          <a:xfrm>
            <a:off x="3840480" y="1206116"/>
            <a:ext cx="552450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0" name="Text 48"/>
          <p:cNvSpPr/>
          <p:nvPr/>
        </p:nvSpPr>
        <p:spPr>
          <a:xfrm>
            <a:off x="365760" y="1287520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Budget approval</a:t>
            </a:r>
            <a:endParaRPr lang="en-US" sz="900" dirty="0"/>
          </a:p>
        </p:txBody>
      </p:sp>
      <p:sp>
        <p:nvSpPr>
          <p:cNvPr id="51" name="Shape 49"/>
          <p:cNvSpPr/>
          <p:nvPr/>
        </p:nvSpPr>
        <p:spPr>
          <a:xfrm>
            <a:off x="4254818" y="1333240"/>
            <a:ext cx="552450" cy="35684"/>
          </a:xfrm>
          <a:prstGeom prst="roundRect">
            <a:avLst>
              <a:gd name="adj" fmla="val 76875"/>
            </a:avLst>
          </a:prstGeom>
          <a:solidFill>
            <a:srgbClr val="94A3B8"/>
          </a:solidFill>
          <a:ln/>
        </p:spPr>
      </p:sp>
      <p:sp>
        <p:nvSpPr>
          <p:cNvPr id="52" name="Shape 50"/>
          <p:cNvSpPr/>
          <p:nvPr/>
        </p:nvSpPr>
        <p:spPr>
          <a:xfrm>
            <a:off x="4254818" y="1333240"/>
            <a:ext cx="552450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3" name="Text 51"/>
          <p:cNvSpPr/>
          <p:nvPr/>
        </p:nvSpPr>
        <p:spPr>
          <a:xfrm>
            <a:off x="365760" y="1414644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Floor plan review &amp; space selection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4669155" y="1460364"/>
            <a:ext cx="690562" cy="35684"/>
          </a:xfrm>
          <a:prstGeom prst="roundRect">
            <a:avLst>
              <a:gd name="adj" fmla="val 76875"/>
            </a:avLst>
          </a:prstGeom>
          <a:solidFill>
            <a:srgbClr val="64748B"/>
          </a:solidFill>
          <a:ln/>
        </p:spPr>
      </p:sp>
      <p:sp>
        <p:nvSpPr>
          <p:cNvPr id="55" name="Shape 53"/>
          <p:cNvSpPr/>
          <p:nvPr/>
        </p:nvSpPr>
        <p:spPr>
          <a:xfrm>
            <a:off x="4669155" y="1460364"/>
            <a:ext cx="690562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6" name="Text 54"/>
          <p:cNvSpPr/>
          <p:nvPr/>
        </p:nvSpPr>
        <p:spPr>
          <a:xfrm>
            <a:off x="365760" y="1541768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Space contracted</a:t>
            </a:r>
            <a:endParaRPr lang="en-US" sz="900" dirty="0"/>
          </a:p>
        </p:txBody>
      </p:sp>
      <p:sp>
        <p:nvSpPr>
          <p:cNvPr id="57" name="Shape 55"/>
          <p:cNvSpPr/>
          <p:nvPr/>
        </p:nvSpPr>
        <p:spPr>
          <a:xfrm>
            <a:off x="5277422" y="154132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58" name="Text 56"/>
          <p:cNvSpPr/>
          <p:nvPr/>
        </p:nvSpPr>
        <p:spPr>
          <a:xfrm>
            <a:off x="365760" y="1668892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Stand design &amp; build</a:t>
            </a:r>
            <a:endParaRPr lang="en-US" sz="900" dirty="0"/>
          </a:p>
        </p:txBody>
      </p:sp>
      <p:sp>
        <p:nvSpPr>
          <p:cNvPr id="59" name="Shape 57"/>
          <p:cNvSpPr/>
          <p:nvPr/>
        </p:nvSpPr>
        <p:spPr>
          <a:xfrm>
            <a:off x="5359718" y="1705021"/>
            <a:ext cx="359092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60" name="Text 58"/>
          <p:cNvSpPr/>
          <p:nvPr/>
        </p:nvSpPr>
        <p:spPr>
          <a:xfrm>
            <a:off x="365760" y="1796015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Stand brief &amp; concept design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5359718" y="1841735"/>
            <a:ext cx="966787" cy="35684"/>
          </a:xfrm>
          <a:prstGeom prst="roundRect">
            <a:avLst>
              <a:gd name="adj" fmla="val 76875"/>
            </a:avLst>
          </a:prstGeom>
          <a:solidFill>
            <a:srgbClr val="DB2777"/>
          </a:solidFill>
          <a:ln/>
        </p:spPr>
      </p:sp>
      <p:sp>
        <p:nvSpPr>
          <p:cNvPr id="62" name="Shape 60"/>
          <p:cNvSpPr/>
          <p:nvPr/>
        </p:nvSpPr>
        <p:spPr>
          <a:xfrm>
            <a:off x="5359718" y="1841735"/>
            <a:ext cx="966787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3" name="Text 61"/>
          <p:cNvSpPr/>
          <p:nvPr/>
        </p:nvSpPr>
        <p:spPr>
          <a:xfrm>
            <a:off x="365760" y="1923139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Contractor selection</a:t>
            </a:r>
            <a:endParaRPr lang="en-US" sz="900" dirty="0"/>
          </a:p>
        </p:txBody>
      </p:sp>
      <p:sp>
        <p:nvSpPr>
          <p:cNvPr id="64" name="Shape 62"/>
          <p:cNvSpPr/>
          <p:nvPr/>
        </p:nvSpPr>
        <p:spPr>
          <a:xfrm>
            <a:off x="6050280" y="1968859"/>
            <a:ext cx="828675" cy="35684"/>
          </a:xfrm>
          <a:prstGeom prst="roundRect">
            <a:avLst>
              <a:gd name="adj" fmla="val 76875"/>
            </a:avLst>
          </a:prstGeom>
          <a:solidFill>
            <a:srgbClr val="F472B6"/>
          </a:solidFill>
          <a:ln/>
        </p:spPr>
      </p:sp>
      <p:sp>
        <p:nvSpPr>
          <p:cNvPr id="65" name="Shape 63"/>
          <p:cNvSpPr/>
          <p:nvPr/>
        </p:nvSpPr>
        <p:spPr>
          <a:xfrm>
            <a:off x="6050280" y="1968859"/>
            <a:ext cx="828675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6" name="Text 64"/>
          <p:cNvSpPr/>
          <p:nvPr/>
        </p:nvSpPr>
        <p:spPr>
          <a:xfrm>
            <a:off x="365760" y="2050263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Design approval by show management</a:t>
            </a:r>
            <a:endParaRPr lang="en-US" sz="900" dirty="0"/>
          </a:p>
        </p:txBody>
      </p:sp>
      <p:sp>
        <p:nvSpPr>
          <p:cNvPr id="67" name="Shape 65"/>
          <p:cNvSpPr/>
          <p:nvPr/>
        </p:nvSpPr>
        <p:spPr>
          <a:xfrm>
            <a:off x="6878955" y="2095983"/>
            <a:ext cx="690562" cy="35684"/>
          </a:xfrm>
          <a:prstGeom prst="roundRect">
            <a:avLst>
              <a:gd name="adj" fmla="val 76875"/>
            </a:avLst>
          </a:prstGeom>
          <a:solidFill>
            <a:srgbClr val="DB2777"/>
          </a:solidFill>
          <a:ln/>
        </p:spPr>
      </p:sp>
      <p:sp>
        <p:nvSpPr>
          <p:cNvPr id="68" name="Shape 66"/>
          <p:cNvSpPr/>
          <p:nvPr/>
        </p:nvSpPr>
        <p:spPr>
          <a:xfrm>
            <a:off x="6878955" y="2095983"/>
            <a:ext cx="414337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9" name="Text 67"/>
          <p:cNvSpPr/>
          <p:nvPr/>
        </p:nvSpPr>
        <p:spPr>
          <a:xfrm>
            <a:off x="365760" y="2177387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Graphics &amp; content production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7155180" y="2223107"/>
            <a:ext cx="1104900" cy="35684"/>
          </a:xfrm>
          <a:prstGeom prst="roundRect">
            <a:avLst>
              <a:gd name="adj" fmla="val 76875"/>
            </a:avLst>
          </a:prstGeom>
          <a:solidFill>
            <a:srgbClr val="F472B6"/>
          </a:solidFill>
          <a:ln/>
        </p:spPr>
      </p:sp>
      <p:sp>
        <p:nvSpPr>
          <p:cNvPr id="71" name="Shape 69"/>
          <p:cNvSpPr/>
          <p:nvPr/>
        </p:nvSpPr>
        <p:spPr>
          <a:xfrm>
            <a:off x="7155180" y="2223107"/>
            <a:ext cx="441960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2" name="Text 70"/>
          <p:cNvSpPr/>
          <p:nvPr/>
        </p:nvSpPr>
        <p:spPr>
          <a:xfrm>
            <a:off x="365760" y="2304511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Stand fabrication</a:t>
            </a:r>
            <a:endParaRPr lang="en-US" sz="900" dirty="0"/>
          </a:p>
        </p:txBody>
      </p:sp>
      <p:sp>
        <p:nvSpPr>
          <p:cNvPr id="73" name="Shape 71"/>
          <p:cNvSpPr/>
          <p:nvPr/>
        </p:nvSpPr>
        <p:spPr>
          <a:xfrm>
            <a:off x="7569517" y="2350231"/>
            <a:ext cx="1243012" cy="35684"/>
          </a:xfrm>
          <a:prstGeom prst="roundRect">
            <a:avLst>
              <a:gd name="adj" fmla="val 76875"/>
            </a:avLst>
          </a:prstGeom>
          <a:solidFill>
            <a:srgbClr val="DB2777"/>
          </a:solidFill>
          <a:ln/>
        </p:spPr>
      </p:sp>
      <p:sp>
        <p:nvSpPr>
          <p:cNvPr id="74" name="Shape 72"/>
          <p:cNvSpPr/>
          <p:nvPr/>
        </p:nvSpPr>
        <p:spPr>
          <a:xfrm>
            <a:off x="7569517" y="2350231"/>
            <a:ext cx="248602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5" name="Text 73"/>
          <p:cNvSpPr/>
          <p:nvPr/>
        </p:nvSpPr>
        <p:spPr>
          <a:xfrm>
            <a:off x="365760" y="2431635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Pre-build &amp; sign-off</a:t>
            </a:r>
            <a:endParaRPr lang="en-US" sz="900" dirty="0"/>
          </a:p>
        </p:txBody>
      </p:sp>
      <p:sp>
        <p:nvSpPr>
          <p:cNvPr id="76" name="Shape 74"/>
          <p:cNvSpPr/>
          <p:nvPr/>
        </p:nvSpPr>
        <p:spPr>
          <a:xfrm>
            <a:off x="8674418" y="2477355"/>
            <a:ext cx="276225" cy="35684"/>
          </a:xfrm>
          <a:prstGeom prst="roundRect">
            <a:avLst>
              <a:gd name="adj" fmla="val 76875"/>
            </a:avLst>
          </a:prstGeom>
          <a:solidFill>
            <a:srgbClr val="F472B6"/>
          </a:solidFill>
          <a:ln/>
        </p:spPr>
      </p:sp>
      <p:sp>
        <p:nvSpPr>
          <p:cNvPr id="77" name="Text 75"/>
          <p:cNvSpPr/>
          <p:nvPr/>
        </p:nvSpPr>
        <p:spPr>
          <a:xfrm>
            <a:off x="365760" y="2558759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Show services &amp; logistics</a:t>
            </a:r>
            <a:endParaRPr lang="en-US" sz="900" dirty="0"/>
          </a:p>
        </p:txBody>
      </p:sp>
      <p:sp>
        <p:nvSpPr>
          <p:cNvPr id="78" name="Shape 76"/>
          <p:cNvSpPr/>
          <p:nvPr/>
        </p:nvSpPr>
        <p:spPr>
          <a:xfrm>
            <a:off x="6326505" y="2594889"/>
            <a:ext cx="303847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9" name="Text 77"/>
          <p:cNvSpPr/>
          <p:nvPr/>
        </p:nvSpPr>
        <p:spPr>
          <a:xfrm>
            <a:off x="365760" y="2685883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Exhibitor manual review</a:t>
            </a:r>
            <a:endParaRPr lang="en-US" sz="900" dirty="0"/>
          </a:p>
        </p:txBody>
      </p:sp>
      <p:sp>
        <p:nvSpPr>
          <p:cNvPr id="80" name="Shape 78"/>
          <p:cNvSpPr/>
          <p:nvPr/>
        </p:nvSpPr>
        <p:spPr>
          <a:xfrm>
            <a:off x="6326505" y="2731603"/>
            <a:ext cx="414337" cy="35684"/>
          </a:xfrm>
          <a:prstGeom prst="roundRect">
            <a:avLst>
              <a:gd name="adj" fmla="val 76875"/>
            </a:avLst>
          </a:prstGeom>
          <a:solidFill>
            <a:srgbClr val="A855F7"/>
          </a:solidFill>
          <a:ln/>
        </p:spPr>
      </p:sp>
      <p:sp>
        <p:nvSpPr>
          <p:cNvPr id="81" name="Shape 79"/>
          <p:cNvSpPr/>
          <p:nvPr/>
        </p:nvSpPr>
        <p:spPr>
          <a:xfrm>
            <a:off x="6326505" y="2731603"/>
            <a:ext cx="414337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2" name="Text 80"/>
          <p:cNvSpPr/>
          <p:nvPr/>
        </p:nvSpPr>
        <p:spPr>
          <a:xfrm>
            <a:off x="365760" y="2813007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Advance-rate service orders</a:t>
            </a:r>
            <a:endParaRPr lang="en-US" sz="900" dirty="0"/>
          </a:p>
        </p:txBody>
      </p:sp>
      <p:sp>
        <p:nvSpPr>
          <p:cNvPr id="83" name="Shape 81"/>
          <p:cNvSpPr/>
          <p:nvPr/>
        </p:nvSpPr>
        <p:spPr>
          <a:xfrm>
            <a:off x="6740842" y="2858727"/>
            <a:ext cx="690562" cy="35684"/>
          </a:xfrm>
          <a:prstGeom prst="roundRect">
            <a:avLst>
              <a:gd name="adj" fmla="val 76875"/>
            </a:avLst>
          </a:prstGeom>
          <a:solidFill>
            <a:srgbClr val="C084FC"/>
          </a:solidFill>
          <a:ln/>
        </p:spPr>
      </p:sp>
      <p:sp>
        <p:nvSpPr>
          <p:cNvPr id="84" name="Shape 82"/>
          <p:cNvSpPr/>
          <p:nvPr/>
        </p:nvSpPr>
        <p:spPr>
          <a:xfrm>
            <a:off x="6740842" y="2858727"/>
            <a:ext cx="414337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5" name="Text 83"/>
          <p:cNvSpPr/>
          <p:nvPr/>
        </p:nvSpPr>
        <p:spPr>
          <a:xfrm>
            <a:off x="365760" y="2940131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Advance order deadline</a:t>
            </a:r>
            <a:endParaRPr lang="en-US" sz="900" dirty="0"/>
          </a:p>
        </p:txBody>
      </p:sp>
      <p:sp>
        <p:nvSpPr>
          <p:cNvPr id="86" name="Shape 84"/>
          <p:cNvSpPr/>
          <p:nvPr/>
        </p:nvSpPr>
        <p:spPr>
          <a:xfrm>
            <a:off x="7349109" y="2939684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87" name="Text 85"/>
          <p:cNvSpPr/>
          <p:nvPr/>
        </p:nvSpPr>
        <p:spPr>
          <a:xfrm>
            <a:off x="365760" y="3067254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Freight booking &amp; customs docs</a:t>
            </a:r>
            <a:endParaRPr lang="en-US" sz="900" dirty="0"/>
          </a:p>
        </p:txBody>
      </p:sp>
      <p:sp>
        <p:nvSpPr>
          <p:cNvPr id="88" name="Shape 86"/>
          <p:cNvSpPr/>
          <p:nvPr/>
        </p:nvSpPr>
        <p:spPr>
          <a:xfrm>
            <a:off x="7707630" y="3112974"/>
            <a:ext cx="690562" cy="35684"/>
          </a:xfrm>
          <a:prstGeom prst="roundRect">
            <a:avLst>
              <a:gd name="adj" fmla="val 76875"/>
            </a:avLst>
          </a:prstGeom>
          <a:solidFill>
            <a:srgbClr val="A855F7"/>
          </a:solidFill>
          <a:ln/>
        </p:spPr>
      </p:sp>
      <p:sp>
        <p:nvSpPr>
          <p:cNvPr id="89" name="Shape 87"/>
          <p:cNvSpPr/>
          <p:nvPr/>
        </p:nvSpPr>
        <p:spPr>
          <a:xfrm>
            <a:off x="7707630" y="3112974"/>
            <a:ext cx="138112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0" name="Text 88"/>
          <p:cNvSpPr/>
          <p:nvPr/>
        </p:nvSpPr>
        <p:spPr>
          <a:xfrm>
            <a:off x="365760" y="3194378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Stand &amp; product shipping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8950643" y="3240098"/>
            <a:ext cx="331470" cy="35684"/>
          </a:xfrm>
          <a:prstGeom prst="roundRect">
            <a:avLst>
              <a:gd name="adj" fmla="val 76875"/>
            </a:avLst>
          </a:prstGeom>
          <a:solidFill>
            <a:srgbClr val="C084FC"/>
          </a:solidFill>
          <a:ln/>
        </p:spPr>
      </p:sp>
      <p:sp>
        <p:nvSpPr>
          <p:cNvPr id="92" name="Text 90"/>
          <p:cNvSpPr/>
          <p:nvPr/>
        </p:nvSpPr>
        <p:spPr>
          <a:xfrm>
            <a:off x="365760" y="3321502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Shipping deadline</a:t>
            </a:r>
            <a:endParaRPr lang="en-US" sz="900" dirty="0"/>
          </a:p>
        </p:txBody>
      </p:sp>
      <p:sp>
        <p:nvSpPr>
          <p:cNvPr id="93" name="Shape 91"/>
          <p:cNvSpPr/>
          <p:nvPr/>
        </p:nvSpPr>
        <p:spPr>
          <a:xfrm>
            <a:off x="9199817" y="3321056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94" name="Text 92"/>
          <p:cNvSpPr/>
          <p:nvPr/>
        </p:nvSpPr>
        <p:spPr>
          <a:xfrm>
            <a:off x="365760" y="3448626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Pre-show marketing</a:t>
            </a:r>
            <a:endParaRPr lang="en-US" sz="900" dirty="0"/>
          </a:p>
        </p:txBody>
      </p:sp>
      <p:sp>
        <p:nvSpPr>
          <p:cNvPr id="95" name="Shape 93"/>
          <p:cNvSpPr/>
          <p:nvPr/>
        </p:nvSpPr>
        <p:spPr>
          <a:xfrm>
            <a:off x="6878955" y="3484756"/>
            <a:ext cx="290036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96" name="Text 94"/>
          <p:cNvSpPr/>
          <p:nvPr/>
        </p:nvSpPr>
        <p:spPr>
          <a:xfrm>
            <a:off x="365760" y="3575750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Target account list</a:t>
            </a:r>
            <a:endParaRPr lang="en-US" sz="900" dirty="0"/>
          </a:p>
        </p:txBody>
      </p:sp>
      <p:sp>
        <p:nvSpPr>
          <p:cNvPr id="97" name="Shape 95"/>
          <p:cNvSpPr/>
          <p:nvPr/>
        </p:nvSpPr>
        <p:spPr>
          <a:xfrm>
            <a:off x="6878955" y="3621470"/>
            <a:ext cx="552450" cy="35684"/>
          </a:xfrm>
          <a:prstGeom prst="roundRect">
            <a:avLst>
              <a:gd name="adj" fmla="val 76875"/>
            </a:avLst>
          </a:prstGeom>
          <a:solidFill>
            <a:srgbClr val="2563EB"/>
          </a:solidFill>
          <a:ln/>
        </p:spPr>
      </p:sp>
      <p:sp>
        <p:nvSpPr>
          <p:cNvPr id="98" name="Shape 96"/>
          <p:cNvSpPr/>
          <p:nvPr/>
        </p:nvSpPr>
        <p:spPr>
          <a:xfrm>
            <a:off x="6878955" y="3621470"/>
            <a:ext cx="552450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9" name="Text 97"/>
          <p:cNvSpPr/>
          <p:nvPr/>
        </p:nvSpPr>
        <p:spPr>
          <a:xfrm>
            <a:off x="365760" y="3702874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Invitation campaign</a:t>
            </a:r>
            <a:endParaRPr lang="en-US" sz="900" dirty="0"/>
          </a:p>
        </p:txBody>
      </p:sp>
      <p:sp>
        <p:nvSpPr>
          <p:cNvPr id="100" name="Shape 98"/>
          <p:cNvSpPr/>
          <p:nvPr/>
        </p:nvSpPr>
        <p:spPr>
          <a:xfrm>
            <a:off x="7569517" y="3748594"/>
            <a:ext cx="1243012" cy="35684"/>
          </a:xfrm>
          <a:prstGeom prst="roundRect">
            <a:avLst>
              <a:gd name="adj" fmla="val 76875"/>
            </a:avLst>
          </a:prstGeom>
          <a:solidFill>
            <a:srgbClr val="3B82F6"/>
          </a:solidFill>
          <a:ln/>
        </p:spPr>
      </p:sp>
      <p:sp>
        <p:nvSpPr>
          <p:cNvPr id="101" name="Shape 99"/>
          <p:cNvSpPr/>
          <p:nvPr/>
        </p:nvSpPr>
        <p:spPr>
          <a:xfrm>
            <a:off x="7569517" y="3748594"/>
            <a:ext cx="497205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2" name="Text 100"/>
          <p:cNvSpPr/>
          <p:nvPr/>
        </p:nvSpPr>
        <p:spPr>
          <a:xfrm>
            <a:off x="365760" y="3829998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Meeting booking</a:t>
            </a:r>
            <a:endParaRPr lang="en-US" sz="900" dirty="0"/>
          </a:p>
        </p:txBody>
      </p:sp>
      <p:sp>
        <p:nvSpPr>
          <p:cNvPr id="103" name="Shape 101"/>
          <p:cNvSpPr/>
          <p:nvPr/>
        </p:nvSpPr>
        <p:spPr>
          <a:xfrm>
            <a:off x="8121968" y="3875718"/>
            <a:ext cx="1519238" cy="35684"/>
          </a:xfrm>
          <a:prstGeom prst="roundRect">
            <a:avLst>
              <a:gd name="adj" fmla="val 76875"/>
            </a:avLst>
          </a:prstGeom>
          <a:solidFill>
            <a:srgbClr val="2563EB"/>
          </a:solidFill>
          <a:ln/>
        </p:spPr>
      </p:sp>
      <p:sp>
        <p:nvSpPr>
          <p:cNvPr id="104" name="Shape 102"/>
          <p:cNvSpPr/>
          <p:nvPr/>
        </p:nvSpPr>
        <p:spPr>
          <a:xfrm>
            <a:off x="8121968" y="3875718"/>
            <a:ext cx="303848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5" name="Text 103"/>
          <p:cNvSpPr/>
          <p:nvPr/>
        </p:nvSpPr>
        <p:spPr>
          <a:xfrm>
            <a:off x="365760" y="3957122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Press &amp; speaker slots</a:t>
            </a:r>
            <a:endParaRPr lang="en-US" sz="900" dirty="0"/>
          </a:p>
        </p:txBody>
      </p:sp>
      <p:sp>
        <p:nvSpPr>
          <p:cNvPr id="106" name="Shape 104"/>
          <p:cNvSpPr/>
          <p:nvPr/>
        </p:nvSpPr>
        <p:spPr>
          <a:xfrm>
            <a:off x="7155180" y="4002842"/>
            <a:ext cx="1657350" cy="35684"/>
          </a:xfrm>
          <a:prstGeom prst="roundRect">
            <a:avLst>
              <a:gd name="adj" fmla="val 76875"/>
            </a:avLst>
          </a:prstGeom>
          <a:solidFill>
            <a:srgbClr val="3B82F6"/>
          </a:solidFill>
          <a:ln/>
        </p:spPr>
      </p:sp>
      <p:sp>
        <p:nvSpPr>
          <p:cNvPr id="107" name="Shape 105"/>
          <p:cNvSpPr/>
          <p:nvPr/>
        </p:nvSpPr>
        <p:spPr>
          <a:xfrm>
            <a:off x="7155180" y="4002842"/>
            <a:ext cx="828675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8" name="Text 106"/>
          <p:cNvSpPr/>
          <p:nvPr/>
        </p:nvSpPr>
        <p:spPr>
          <a:xfrm>
            <a:off x="365760" y="4084246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Social &amp; website countdown</a:t>
            </a:r>
            <a:endParaRPr lang="en-US" sz="900" dirty="0"/>
          </a:p>
        </p:txBody>
      </p:sp>
      <p:sp>
        <p:nvSpPr>
          <p:cNvPr id="109" name="Shape 107"/>
          <p:cNvSpPr/>
          <p:nvPr/>
        </p:nvSpPr>
        <p:spPr>
          <a:xfrm>
            <a:off x="8950643" y="4129966"/>
            <a:ext cx="828675" cy="35684"/>
          </a:xfrm>
          <a:prstGeom prst="roundRect">
            <a:avLst>
              <a:gd name="adj" fmla="val 76875"/>
            </a:avLst>
          </a:prstGeom>
          <a:solidFill>
            <a:srgbClr val="2563EB"/>
          </a:solidFill>
          <a:ln/>
        </p:spPr>
      </p:sp>
      <p:sp>
        <p:nvSpPr>
          <p:cNvPr id="110" name="Text 108"/>
          <p:cNvSpPr/>
          <p:nvPr/>
        </p:nvSpPr>
        <p:spPr>
          <a:xfrm>
            <a:off x="365760" y="4211370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Staffing &amp; training</a:t>
            </a:r>
            <a:endParaRPr lang="en-US" sz="900" dirty="0"/>
          </a:p>
        </p:txBody>
      </p:sp>
      <p:sp>
        <p:nvSpPr>
          <p:cNvPr id="111" name="Shape 109"/>
          <p:cNvSpPr/>
          <p:nvPr/>
        </p:nvSpPr>
        <p:spPr>
          <a:xfrm>
            <a:off x="7707630" y="4247500"/>
            <a:ext cx="207168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12" name="Text 110"/>
          <p:cNvSpPr/>
          <p:nvPr/>
        </p:nvSpPr>
        <p:spPr>
          <a:xfrm>
            <a:off x="365760" y="4338493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Stand rota &amp; role assignment</a:t>
            </a:r>
            <a:endParaRPr lang="en-US" sz="900" dirty="0"/>
          </a:p>
        </p:txBody>
      </p:sp>
      <p:sp>
        <p:nvSpPr>
          <p:cNvPr id="113" name="Shape 111"/>
          <p:cNvSpPr/>
          <p:nvPr/>
        </p:nvSpPr>
        <p:spPr>
          <a:xfrm>
            <a:off x="7707630" y="4384213"/>
            <a:ext cx="690562" cy="35684"/>
          </a:xfrm>
          <a:prstGeom prst="roundRect">
            <a:avLst>
              <a:gd name="adj" fmla="val 76875"/>
            </a:avLst>
          </a:prstGeom>
          <a:solidFill>
            <a:srgbClr val="0D9488"/>
          </a:solidFill>
          <a:ln/>
        </p:spPr>
      </p:sp>
      <p:sp>
        <p:nvSpPr>
          <p:cNvPr id="114" name="Shape 112"/>
          <p:cNvSpPr/>
          <p:nvPr/>
        </p:nvSpPr>
        <p:spPr>
          <a:xfrm>
            <a:off x="7707630" y="4384213"/>
            <a:ext cx="414337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5" name="Text 113"/>
          <p:cNvSpPr/>
          <p:nvPr/>
        </p:nvSpPr>
        <p:spPr>
          <a:xfrm>
            <a:off x="365760" y="4465617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Travel &amp; accommodation booking</a:t>
            </a:r>
            <a:endParaRPr lang="en-US" sz="900" dirty="0"/>
          </a:p>
        </p:txBody>
      </p:sp>
      <p:sp>
        <p:nvSpPr>
          <p:cNvPr id="116" name="Shape 114"/>
          <p:cNvSpPr/>
          <p:nvPr/>
        </p:nvSpPr>
        <p:spPr>
          <a:xfrm>
            <a:off x="7983855" y="4511337"/>
            <a:ext cx="690562" cy="35684"/>
          </a:xfrm>
          <a:prstGeom prst="roundRect">
            <a:avLst>
              <a:gd name="adj" fmla="val 76875"/>
            </a:avLst>
          </a:prstGeom>
          <a:solidFill>
            <a:srgbClr val="14B8A6"/>
          </a:solidFill>
          <a:ln/>
        </p:spPr>
      </p:sp>
      <p:sp>
        <p:nvSpPr>
          <p:cNvPr id="117" name="Shape 115"/>
          <p:cNvSpPr/>
          <p:nvPr/>
        </p:nvSpPr>
        <p:spPr>
          <a:xfrm>
            <a:off x="7983855" y="4511337"/>
            <a:ext cx="276225" cy="356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8" name="Text 116"/>
          <p:cNvSpPr/>
          <p:nvPr/>
        </p:nvSpPr>
        <p:spPr>
          <a:xfrm>
            <a:off x="365760" y="4592741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Product &amp; messaging briefing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9088755" y="4638461"/>
            <a:ext cx="414337" cy="35684"/>
          </a:xfrm>
          <a:prstGeom prst="roundRect">
            <a:avLst>
              <a:gd name="adj" fmla="val 76875"/>
            </a:avLst>
          </a:prstGeom>
          <a:solidFill>
            <a:srgbClr val="0D9488"/>
          </a:solidFill>
          <a:ln/>
        </p:spPr>
      </p:sp>
      <p:sp>
        <p:nvSpPr>
          <p:cNvPr id="120" name="Text 118"/>
          <p:cNvSpPr/>
          <p:nvPr/>
        </p:nvSpPr>
        <p:spPr>
          <a:xfrm>
            <a:off x="365760" y="4719865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Demo dry-run &amp; lead capture training</a:t>
            </a:r>
            <a:endParaRPr lang="en-US" sz="900" dirty="0"/>
          </a:p>
        </p:txBody>
      </p:sp>
      <p:sp>
        <p:nvSpPr>
          <p:cNvPr id="121" name="Shape 119"/>
          <p:cNvSpPr/>
          <p:nvPr/>
        </p:nvSpPr>
        <p:spPr>
          <a:xfrm>
            <a:off x="9503093" y="4765585"/>
            <a:ext cx="276225" cy="35684"/>
          </a:xfrm>
          <a:prstGeom prst="roundRect">
            <a:avLst>
              <a:gd name="adj" fmla="val 76875"/>
            </a:avLst>
          </a:prstGeom>
          <a:solidFill>
            <a:srgbClr val="14B8A6"/>
          </a:solidFill>
          <a:ln/>
        </p:spPr>
      </p:sp>
      <p:sp>
        <p:nvSpPr>
          <p:cNvPr id="122" name="Text 120"/>
          <p:cNvSpPr/>
          <p:nvPr/>
        </p:nvSpPr>
        <p:spPr>
          <a:xfrm>
            <a:off x="365760" y="4846989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Show days</a:t>
            </a:r>
            <a:endParaRPr lang="en-US" sz="900" dirty="0"/>
          </a:p>
        </p:txBody>
      </p:sp>
      <p:sp>
        <p:nvSpPr>
          <p:cNvPr id="123" name="Shape 121"/>
          <p:cNvSpPr/>
          <p:nvPr/>
        </p:nvSpPr>
        <p:spPr>
          <a:xfrm>
            <a:off x="9779318" y="4883119"/>
            <a:ext cx="33147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24" name="Text 122"/>
          <p:cNvSpPr/>
          <p:nvPr/>
        </p:nvSpPr>
        <p:spPr>
          <a:xfrm>
            <a:off x="365760" y="4974113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Build-up</a:t>
            </a:r>
            <a:endParaRPr lang="en-US" sz="900" dirty="0"/>
          </a:p>
        </p:txBody>
      </p:sp>
      <p:sp>
        <p:nvSpPr>
          <p:cNvPr id="125" name="Shape 123"/>
          <p:cNvSpPr/>
          <p:nvPr/>
        </p:nvSpPr>
        <p:spPr>
          <a:xfrm>
            <a:off x="9779318" y="5019833"/>
            <a:ext cx="82867" cy="35684"/>
          </a:xfrm>
          <a:prstGeom prst="roundRect">
            <a:avLst>
              <a:gd name="adj" fmla="val 76875"/>
            </a:avLst>
          </a:prstGeom>
          <a:solidFill>
            <a:srgbClr val="EF4444"/>
          </a:solidFill>
          <a:ln/>
        </p:spPr>
      </p:sp>
      <p:sp>
        <p:nvSpPr>
          <p:cNvPr id="126" name="Text 124"/>
          <p:cNvSpPr/>
          <p:nvPr/>
        </p:nvSpPr>
        <p:spPr>
          <a:xfrm>
            <a:off x="365760" y="5101237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Show opens</a:t>
            </a:r>
            <a:endParaRPr lang="en-US" sz="900" dirty="0"/>
          </a:p>
        </p:txBody>
      </p:sp>
      <p:sp>
        <p:nvSpPr>
          <p:cNvPr id="127" name="Shape 125"/>
          <p:cNvSpPr/>
          <p:nvPr/>
        </p:nvSpPr>
        <p:spPr>
          <a:xfrm>
            <a:off x="9779889" y="5100791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28" name="Text 126"/>
          <p:cNvSpPr/>
          <p:nvPr/>
        </p:nvSpPr>
        <p:spPr>
          <a:xfrm>
            <a:off x="365760" y="5228361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Meetings, demos &amp; floor coverage</a:t>
            </a:r>
            <a:endParaRPr lang="en-US" sz="900" dirty="0"/>
          </a:p>
        </p:txBody>
      </p:sp>
      <p:sp>
        <p:nvSpPr>
          <p:cNvPr id="129" name="Shape 127"/>
          <p:cNvSpPr/>
          <p:nvPr/>
        </p:nvSpPr>
        <p:spPr>
          <a:xfrm>
            <a:off x="9862185" y="5274081"/>
            <a:ext cx="110490" cy="35684"/>
          </a:xfrm>
          <a:prstGeom prst="roundRect">
            <a:avLst>
              <a:gd name="adj" fmla="val 76875"/>
            </a:avLst>
          </a:prstGeom>
          <a:solidFill>
            <a:srgbClr val="F87171"/>
          </a:solidFill>
          <a:ln/>
        </p:spPr>
      </p:sp>
      <p:sp>
        <p:nvSpPr>
          <p:cNvPr id="130" name="Text 128"/>
          <p:cNvSpPr/>
          <p:nvPr/>
        </p:nvSpPr>
        <p:spPr>
          <a:xfrm>
            <a:off x="365760" y="5355485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Daily lead review</a:t>
            </a:r>
            <a:endParaRPr lang="en-US" sz="900" dirty="0"/>
          </a:p>
        </p:txBody>
      </p:sp>
      <p:sp>
        <p:nvSpPr>
          <p:cNvPr id="131" name="Shape 129"/>
          <p:cNvSpPr/>
          <p:nvPr/>
        </p:nvSpPr>
        <p:spPr>
          <a:xfrm>
            <a:off x="9862185" y="5401205"/>
            <a:ext cx="110490" cy="35684"/>
          </a:xfrm>
          <a:prstGeom prst="roundRect">
            <a:avLst>
              <a:gd name="adj" fmla="val 76875"/>
            </a:avLst>
          </a:prstGeom>
          <a:solidFill>
            <a:srgbClr val="EF4444"/>
          </a:solidFill>
          <a:ln/>
        </p:spPr>
      </p:sp>
      <p:sp>
        <p:nvSpPr>
          <p:cNvPr id="132" name="Text 130"/>
          <p:cNvSpPr/>
          <p:nvPr/>
        </p:nvSpPr>
        <p:spPr>
          <a:xfrm>
            <a:off x="365760" y="5482609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Breakdown &amp; outbound freight</a:t>
            </a:r>
            <a:endParaRPr lang="en-US" sz="900" dirty="0"/>
          </a:p>
        </p:txBody>
      </p:sp>
      <p:sp>
        <p:nvSpPr>
          <p:cNvPr id="133" name="Shape 131"/>
          <p:cNvSpPr/>
          <p:nvPr/>
        </p:nvSpPr>
        <p:spPr>
          <a:xfrm>
            <a:off x="9972675" y="5528329"/>
            <a:ext cx="138113" cy="35684"/>
          </a:xfrm>
          <a:prstGeom prst="roundRect">
            <a:avLst>
              <a:gd name="adj" fmla="val 76875"/>
            </a:avLst>
          </a:prstGeom>
          <a:solidFill>
            <a:srgbClr val="F87171"/>
          </a:solidFill>
          <a:ln/>
        </p:spPr>
      </p:sp>
      <p:sp>
        <p:nvSpPr>
          <p:cNvPr id="134" name="Text 132"/>
          <p:cNvSpPr/>
          <p:nvPr/>
        </p:nvSpPr>
        <p:spPr>
          <a:xfrm>
            <a:off x="365760" y="5609732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Lead follow-up &amp; review</a:t>
            </a:r>
            <a:endParaRPr lang="en-US" sz="900" dirty="0"/>
          </a:p>
        </p:txBody>
      </p:sp>
      <p:sp>
        <p:nvSpPr>
          <p:cNvPr id="135" name="Shape 133"/>
          <p:cNvSpPr/>
          <p:nvPr/>
        </p:nvSpPr>
        <p:spPr>
          <a:xfrm>
            <a:off x="9972675" y="5645862"/>
            <a:ext cx="179546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36" name="Text 134"/>
          <p:cNvSpPr/>
          <p:nvPr/>
        </p:nvSpPr>
        <p:spPr>
          <a:xfrm>
            <a:off x="365760" y="5736856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Lead upload &amp; qualification</a:t>
            </a:r>
            <a:endParaRPr lang="en-US" sz="900" dirty="0"/>
          </a:p>
        </p:txBody>
      </p:sp>
      <p:sp>
        <p:nvSpPr>
          <p:cNvPr id="137" name="Shape 135"/>
          <p:cNvSpPr/>
          <p:nvPr/>
        </p:nvSpPr>
        <p:spPr>
          <a:xfrm>
            <a:off x="9972675" y="5782576"/>
            <a:ext cx="138113" cy="35684"/>
          </a:xfrm>
          <a:prstGeom prst="roundRect">
            <a:avLst>
              <a:gd name="adj" fmla="val 76875"/>
            </a:avLst>
          </a:prstGeom>
          <a:solidFill>
            <a:srgbClr val="F59E0B"/>
          </a:solidFill>
          <a:ln/>
        </p:spPr>
      </p:sp>
      <p:sp>
        <p:nvSpPr>
          <p:cNvPr id="138" name="Text 136"/>
          <p:cNvSpPr/>
          <p:nvPr/>
        </p:nvSpPr>
        <p:spPr>
          <a:xfrm>
            <a:off x="365760" y="5863980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Tiered follow-up campaign</a:t>
            </a:r>
            <a:endParaRPr lang="en-US" sz="900" dirty="0"/>
          </a:p>
        </p:txBody>
      </p:sp>
      <p:sp>
        <p:nvSpPr>
          <p:cNvPr id="139" name="Shape 137"/>
          <p:cNvSpPr/>
          <p:nvPr/>
        </p:nvSpPr>
        <p:spPr>
          <a:xfrm>
            <a:off x="10083165" y="5909700"/>
            <a:ext cx="828675" cy="35684"/>
          </a:xfrm>
          <a:prstGeom prst="roundRect">
            <a:avLst>
              <a:gd name="adj" fmla="val 76875"/>
            </a:avLst>
          </a:prstGeom>
          <a:solidFill>
            <a:srgbClr val="FBBF24"/>
          </a:solidFill>
          <a:ln/>
        </p:spPr>
      </p:sp>
      <p:sp>
        <p:nvSpPr>
          <p:cNvPr id="140" name="Text 138"/>
          <p:cNvSpPr/>
          <p:nvPr/>
        </p:nvSpPr>
        <p:spPr>
          <a:xfrm>
            <a:off x="365760" y="5991104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Pipeline attribution &amp; cost review</a:t>
            </a:r>
            <a:endParaRPr lang="en-US" sz="900" dirty="0"/>
          </a:p>
        </p:txBody>
      </p:sp>
      <p:sp>
        <p:nvSpPr>
          <p:cNvPr id="141" name="Shape 139"/>
          <p:cNvSpPr/>
          <p:nvPr/>
        </p:nvSpPr>
        <p:spPr>
          <a:xfrm>
            <a:off x="10884218" y="6036824"/>
            <a:ext cx="690562" cy="35684"/>
          </a:xfrm>
          <a:prstGeom prst="roundRect">
            <a:avLst>
              <a:gd name="adj" fmla="val 76875"/>
            </a:avLst>
          </a:prstGeom>
          <a:solidFill>
            <a:srgbClr val="F59E0B"/>
          </a:solidFill>
          <a:ln/>
        </p:spPr>
      </p:sp>
      <p:sp>
        <p:nvSpPr>
          <p:cNvPr id="142" name="Text 140"/>
          <p:cNvSpPr/>
          <p:nvPr/>
        </p:nvSpPr>
        <p:spPr>
          <a:xfrm>
            <a:off x="365760" y="6118228"/>
            <a:ext cx="3291840" cy="127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Next-show decision</a:t>
            </a:r>
            <a:endParaRPr lang="en-US" sz="900" dirty="0"/>
          </a:p>
        </p:txBody>
      </p:sp>
      <p:sp>
        <p:nvSpPr>
          <p:cNvPr id="143" name="Shape 141"/>
          <p:cNvSpPr/>
          <p:nvPr/>
        </p:nvSpPr>
        <p:spPr>
          <a:xfrm>
            <a:off x="11685841" y="611778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44" name="Text 142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Space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Show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objectives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Budget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space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Space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brief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concept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show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Graphics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fabrication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Pre-build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sign-off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Show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services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logistics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Exhibitor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manual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Advance-rate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service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orders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Advance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order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deadline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Freight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booking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customs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docs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Logistics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shipping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Logistics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Shipping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deadline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Pre-show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Target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account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Invitation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campaign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Meeting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booking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Sales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speaker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slots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Social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website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countdown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Staffing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assignment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Sales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Travel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accommodation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booking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messaging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briefing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Demo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dry-run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capture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Sales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Show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Build-up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Show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Meetings,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demos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coverage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Daily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Breakdown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outbound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freight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Logistics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follow-up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upload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qualification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Tiered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follow-up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campaign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Sales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Pipeline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attribution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Next-show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decision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2026-07-24T04:16:55Z</dcterms:created>
  <dcterms:modified xsi:type="dcterms:W3CDTF">2026-07-24T04:16:55Z</dcterms:modified>
</cp:coreProperties>
</file>