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Training Program Rollout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Training Program Rollout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7105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3448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5806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49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4508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50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7320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55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8191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825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90611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953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9312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654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10801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116714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3056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365760" y="103327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Needs analysis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840480" y="1092708"/>
            <a:ext cx="11187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120700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Training needs assessment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840480" y="1252728"/>
            <a:ext cx="497205" cy="82296"/>
          </a:xfrm>
          <a:prstGeom prst="roundRect">
            <a:avLst>
              <a:gd name="adj" fmla="val 33333"/>
            </a:avLst>
          </a:prstGeom>
          <a:solidFill>
            <a:srgbClr val="0D9488"/>
          </a:solidFill>
          <a:ln/>
        </p:spPr>
      </p:sp>
      <p:sp>
        <p:nvSpPr>
          <p:cNvPr id="27" name="Shape 25"/>
          <p:cNvSpPr/>
          <p:nvPr/>
        </p:nvSpPr>
        <p:spPr>
          <a:xfrm>
            <a:off x="3840480" y="1252728"/>
            <a:ext cx="497205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138074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audience &amp; objectives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337685" y="1426464"/>
            <a:ext cx="372904" cy="82296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/>
        </p:spPr>
      </p:sp>
      <p:sp>
        <p:nvSpPr>
          <p:cNvPr id="30" name="Shape 28"/>
          <p:cNvSpPr/>
          <p:nvPr/>
        </p:nvSpPr>
        <p:spPr>
          <a:xfrm>
            <a:off x="4337685" y="1426464"/>
            <a:ext cx="372904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55448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Skills-gap analysis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461986" y="1600200"/>
            <a:ext cx="497205" cy="82296"/>
          </a:xfrm>
          <a:prstGeom prst="roundRect">
            <a:avLst>
              <a:gd name="adj" fmla="val 33333"/>
            </a:avLst>
          </a:prstGeom>
          <a:solidFill>
            <a:srgbClr val="14B8A6"/>
          </a:solidFill>
          <a:ln/>
        </p:spPr>
      </p:sp>
      <p:sp>
        <p:nvSpPr>
          <p:cNvPr id="33" name="Shape 31"/>
          <p:cNvSpPr/>
          <p:nvPr/>
        </p:nvSpPr>
        <p:spPr>
          <a:xfrm>
            <a:off x="4461986" y="1600200"/>
            <a:ext cx="397764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72821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Needs signed off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876895" y="17510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90195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959191" y="1961388"/>
            <a:ext cx="12430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207568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Learning objectives &amp; outcomes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959191" y="2121408"/>
            <a:ext cx="435054" cy="82296"/>
          </a:xfrm>
          <a:prstGeom prst="roundRect">
            <a:avLst>
              <a:gd name="adj" fmla="val 33333"/>
            </a:avLst>
          </a:prstGeom>
          <a:solidFill>
            <a:srgbClr val="2563EB"/>
          </a:solidFill>
          <a:ln/>
        </p:spPr>
      </p:sp>
      <p:sp>
        <p:nvSpPr>
          <p:cNvPr id="40" name="Shape 38"/>
          <p:cNvSpPr/>
          <p:nvPr/>
        </p:nvSpPr>
        <p:spPr>
          <a:xfrm>
            <a:off x="4959191" y="2121408"/>
            <a:ext cx="261033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24942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Curriculum &amp; modality design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5394246" y="2295144"/>
            <a:ext cx="621506" cy="82296"/>
          </a:xfrm>
          <a:prstGeom prst="roundRect">
            <a:avLst>
              <a:gd name="adj" fmla="val 33333"/>
            </a:avLst>
          </a:prstGeom>
          <a:solidFill>
            <a:srgbClr val="3B82F6"/>
          </a:solidFill>
          <a:ln/>
        </p:spPr>
      </p:sp>
      <p:sp>
        <p:nvSpPr>
          <p:cNvPr id="43" name="Shape 41"/>
          <p:cNvSpPr/>
          <p:nvPr/>
        </p:nvSpPr>
        <p:spPr>
          <a:xfrm>
            <a:off x="5394246" y="2295144"/>
            <a:ext cx="124301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42316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Assessment &amp; success metrics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580698" y="2468880"/>
            <a:ext cx="497205" cy="82296"/>
          </a:xfrm>
          <a:prstGeom prst="roundRect">
            <a:avLst>
              <a:gd name="adj" fmla="val 33333"/>
            </a:avLst>
          </a:prstGeom>
          <a:solidFill>
            <a:srgbClr val="60A5FA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259689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approved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119908" y="261975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277063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015752" y="2830068"/>
            <a:ext cx="18645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294436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content &amp; materials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015752" y="2990088"/>
            <a:ext cx="1243013" cy="82296"/>
          </a:xfrm>
          <a:prstGeom prst="roundRect">
            <a:avLst>
              <a:gd name="adj" fmla="val 33333"/>
            </a:avLst>
          </a:prstGeom>
          <a:solidFill>
            <a:srgbClr val="7C3AED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311810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LMS setup &amp; upload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6823710" y="3163824"/>
            <a:ext cx="745807" cy="82296"/>
          </a:xfrm>
          <a:prstGeom prst="roundRect">
            <a:avLst>
              <a:gd name="adj" fmla="val 33333"/>
            </a:avLst>
          </a:prstGeom>
          <a:solidFill>
            <a:srgbClr val="8B5CF6"/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329184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Facilitator guides &amp; train-the-trainer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7258764" y="3337560"/>
            <a:ext cx="621506" cy="82296"/>
          </a:xfrm>
          <a:prstGeom prst="roundRect">
            <a:avLst>
              <a:gd name="adj" fmla="val 33333"/>
            </a:avLst>
          </a:prstGeom>
          <a:solidFill>
            <a:srgbClr val="A855F7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346557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Content ready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7797975" y="348843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63931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Pilot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7880271" y="3698748"/>
            <a:ext cx="111871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381304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 pilot cohort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7880271" y="3858768"/>
            <a:ext cx="621506" cy="82296"/>
          </a:xfrm>
          <a:prstGeom prst="roundRect">
            <a:avLst>
              <a:gd name="adj" fmla="val 33333"/>
            </a:avLst>
          </a:prstGeom>
          <a:solidFill>
            <a:srgbClr val="EA580C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398678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feedback &amp; evaluate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8315325" y="4032504"/>
            <a:ext cx="435054" cy="82296"/>
          </a:xfrm>
          <a:prstGeom prst="roundRect">
            <a:avLst>
              <a:gd name="adj" fmla="val 33333"/>
            </a:avLst>
          </a:prstGeom>
          <a:solidFill>
            <a:srgbClr val="F97316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416052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Revise materials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8688229" y="4206240"/>
            <a:ext cx="310753" cy="82296"/>
          </a:xfrm>
          <a:prstGeom prst="roundRect">
            <a:avLst>
              <a:gd name="adj" fmla="val 33333"/>
            </a:avLst>
          </a:prstGeom>
          <a:solidFill>
            <a:srgbClr val="FB923C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433425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Pilot signed off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8916686" y="435711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450799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Rollout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8998982" y="4567428"/>
            <a:ext cx="18645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468172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Schedule cohorts &amp; comms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8998982" y="4727448"/>
            <a:ext cx="621506" cy="82296"/>
          </a:xfrm>
          <a:prstGeom prst="roundRect">
            <a:avLst>
              <a:gd name="adj" fmla="val 33333"/>
            </a:avLst>
          </a:prstGeom>
          <a:solidFill>
            <a:srgbClr val="C026D3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485546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Enroll &amp; communicate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9434036" y="4901184"/>
            <a:ext cx="497205" cy="82296"/>
          </a:xfrm>
          <a:prstGeom prst="roundRect">
            <a:avLst>
              <a:gd name="adj" fmla="val 33333"/>
            </a:avLst>
          </a:prstGeom>
          <a:solidFill>
            <a:srgbClr val="D946EF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02920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Deliver training waves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9744789" y="5074920"/>
            <a:ext cx="1118711" cy="82296"/>
          </a:xfrm>
          <a:prstGeom prst="roundRect">
            <a:avLst>
              <a:gd name="adj" fmla="val 33333"/>
            </a:avLst>
          </a:prstGeom>
          <a:solidFill>
            <a:srgbClr val="E879F9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520293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Rollout complete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0781205" y="52257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537667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Evaluate &amp; sustain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10366296" y="5436108"/>
            <a:ext cx="13673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555040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Measure results (Kirkpatrick)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10366296" y="5596128"/>
            <a:ext cx="621506" cy="82296"/>
          </a:xfrm>
          <a:prstGeom prst="roundRect">
            <a:avLst>
              <a:gd name="adj" fmla="val 33333"/>
            </a:avLst>
          </a:prstGeom>
          <a:solidFill>
            <a:srgbClr val="059669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572414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Reinforcement &amp; job aids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10677049" y="5769864"/>
            <a:ext cx="621506" cy="82296"/>
          </a:xfrm>
          <a:prstGeom prst="roundRect">
            <a:avLst>
              <a:gd name="adj" fmla="val 33333"/>
            </a:avLst>
          </a:prstGeom>
          <a:solidFill>
            <a:srgbClr val="10B981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589788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Program review &amp; iterate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11112103" y="5943600"/>
            <a:ext cx="497205" cy="82296"/>
          </a:xfrm>
          <a:prstGeom prst="roundRect">
            <a:avLst>
              <a:gd name="adj" fmla="val 33333"/>
            </a:avLst>
          </a:prstGeom>
          <a:solidFill>
            <a:srgbClr val="34D399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607161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90-day review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11651313" y="60944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Skills-gap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outcomes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metrics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upload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guides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train-the-trainer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evaluate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Enroll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Evaluate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sustain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(Kirkpatrick)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Reinforcement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iterate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L&amp;D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