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C3A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Tunnel Construction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Tunnel Construction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501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5843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0597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939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1693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035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2789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9132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3885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228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4982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324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6078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420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7174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3516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48270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4613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49366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09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0463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805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1559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901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2655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997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53751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0094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54847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190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55944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2286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57040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3382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58136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4478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59232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5575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60328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6671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61425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7767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62521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8863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63617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9959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64713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1056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65809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2152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66906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3248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68002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4344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69098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5440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70194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6537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71290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7633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72387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8729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73483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9825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74579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70921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75675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72018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76771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3114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77868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4210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78964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5306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80060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76402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81156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77499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82252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78595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83349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79691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84445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80787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85541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81883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86637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2980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87733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84076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88830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85172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89926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86268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91022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87364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92118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88461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9321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8955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94311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90653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95407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91749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96503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92845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Shape 109"/>
          <p:cNvSpPr/>
          <p:nvPr/>
        </p:nvSpPr>
        <p:spPr>
          <a:xfrm>
            <a:off x="97599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93942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28</a:t>
            </a:r>
            <a:endParaRPr lang="en-US" sz="700" dirty="0"/>
          </a:p>
        </p:txBody>
      </p:sp>
      <p:sp>
        <p:nvSpPr>
          <p:cNvPr id="113" name="Shape 111"/>
          <p:cNvSpPr/>
          <p:nvPr/>
        </p:nvSpPr>
        <p:spPr>
          <a:xfrm>
            <a:off x="98695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95038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11</a:t>
            </a:r>
            <a:endParaRPr lang="en-US" sz="700" dirty="0"/>
          </a:p>
        </p:txBody>
      </p:sp>
      <p:sp>
        <p:nvSpPr>
          <p:cNvPr id="115" name="Shape 113"/>
          <p:cNvSpPr/>
          <p:nvPr/>
        </p:nvSpPr>
        <p:spPr>
          <a:xfrm>
            <a:off x="99792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96134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25</a:t>
            </a:r>
            <a:endParaRPr lang="en-US" sz="700" dirty="0"/>
          </a:p>
        </p:txBody>
      </p:sp>
      <p:sp>
        <p:nvSpPr>
          <p:cNvPr id="117" name="Shape 115"/>
          <p:cNvSpPr/>
          <p:nvPr/>
        </p:nvSpPr>
        <p:spPr>
          <a:xfrm>
            <a:off x="100888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97230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9</a:t>
            </a:r>
            <a:endParaRPr lang="en-US" sz="700" dirty="0"/>
          </a:p>
        </p:txBody>
      </p:sp>
      <p:sp>
        <p:nvSpPr>
          <p:cNvPr id="119" name="Shape 117"/>
          <p:cNvSpPr/>
          <p:nvPr/>
        </p:nvSpPr>
        <p:spPr>
          <a:xfrm>
            <a:off x="101984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98326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23</a:t>
            </a:r>
            <a:endParaRPr lang="en-US" sz="700" dirty="0"/>
          </a:p>
        </p:txBody>
      </p:sp>
      <p:sp>
        <p:nvSpPr>
          <p:cNvPr id="121" name="Shape 119"/>
          <p:cNvSpPr/>
          <p:nvPr/>
        </p:nvSpPr>
        <p:spPr>
          <a:xfrm>
            <a:off x="103080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99423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6</a:t>
            </a:r>
            <a:endParaRPr lang="en-US" sz="700" dirty="0"/>
          </a:p>
        </p:txBody>
      </p:sp>
      <p:sp>
        <p:nvSpPr>
          <p:cNvPr id="123" name="Shape 121"/>
          <p:cNvSpPr/>
          <p:nvPr/>
        </p:nvSpPr>
        <p:spPr>
          <a:xfrm>
            <a:off x="104176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100519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20</a:t>
            </a:r>
            <a:endParaRPr lang="en-US" sz="700" dirty="0"/>
          </a:p>
        </p:txBody>
      </p:sp>
      <p:sp>
        <p:nvSpPr>
          <p:cNvPr id="125" name="Shape 123"/>
          <p:cNvSpPr/>
          <p:nvPr/>
        </p:nvSpPr>
        <p:spPr>
          <a:xfrm>
            <a:off x="105273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101615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4</a:t>
            </a:r>
            <a:endParaRPr lang="en-US" sz="700" dirty="0"/>
          </a:p>
        </p:txBody>
      </p:sp>
      <p:sp>
        <p:nvSpPr>
          <p:cNvPr id="127" name="Shape 125"/>
          <p:cNvSpPr/>
          <p:nvPr/>
        </p:nvSpPr>
        <p:spPr>
          <a:xfrm>
            <a:off x="106369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102711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18</a:t>
            </a:r>
            <a:endParaRPr lang="en-US" sz="700" dirty="0"/>
          </a:p>
        </p:txBody>
      </p:sp>
      <p:sp>
        <p:nvSpPr>
          <p:cNvPr id="129" name="Shape 127"/>
          <p:cNvSpPr/>
          <p:nvPr/>
        </p:nvSpPr>
        <p:spPr>
          <a:xfrm>
            <a:off x="107465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103807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</a:t>
            </a:r>
            <a:endParaRPr lang="en-US" sz="700" dirty="0"/>
          </a:p>
        </p:txBody>
      </p:sp>
      <p:sp>
        <p:nvSpPr>
          <p:cNvPr id="131" name="Shape 129"/>
          <p:cNvSpPr/>
          <p:nvPr/>
        </p:nvSpPr>
        <p:spPr>
          <a:xfrm>
            <a:off x="108561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104904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15</a:t>
            </a:r>
            <a:endParaRPr lang="en-US" sz="700" dirty="0"/>
          </a:p>
        </p:txBody>
      </p:sp>
      <p:sp>
        <p:nvSpPr>
          <p:cNvPr id="133" name="Shape 131"/>
          <p:cNvSpPr/>
          <p:nvPr/>
        </p:nvSpPr>
        <p:spPr>
          <a:xfrm>
            <a:off x="109657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106000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29</a:t>
            </a:r>
            <a:endParaRPr lang="en-US" sz="700" dirty="0"/>
          </a:p>
        </p:txBody>
      </p:sp>
      <p:sp>
        <p:nvSpPr>
          <p:cNvPr id="135" name="Shape 133"/>
          <p:cNvSpPr/>
          <p:nvPr/>
        </p:nvSpPr>
        <p:spPr>
          <a:xfrm>
            <a:off x="110754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107096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12</a:t>
            </a:r>
            <a:endParaRPr lang="en-US" sz="700" dirty="0"/>
          </a:p>
        </p:txBody>
      </p:sp>
      <p:sp>
        <p:nvSpPr>
          <p:cNvPr id="137" name="Shape 135"/>
          <p:cNvSpPr/>
          <p:nvPr/>
        </p:nvSpPr>
        <p:spPr>
          <a:xfrm>
            <a:off x="111850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108192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26</a:t>
            </a:r>
            <a:endParaRPr lang="en-US" sz="700" dirty="0"/>
          </a:p>
        </p:txBody>
      </p:sp>
      <p:sp>
        <p:nvSpPr>
          <p:cNvPr id="139" name="Shape 137"/>
          <p:cNvSpPr/>
          <p:nvPr/>
        </p:nvSpPr>
        <p:spPr>
          <a:xfrm>
            <a:off x="112946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0" name="Text 138"/>
          <p:cNvSpPr/>
          <p:nvPr/>
        </p:nvSpPr>
        <p:spPr>
          <a:xfrm>
            <a:off x="109288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12</a:t>
            </a:r>
            <a:endParaRPr lang="en-US" sz="700" dirty="0"/>
          </a:p>
        </p:txBody>
      </p:sp>
      <p:sp>
        <p:nvSpPr>
          <p:cNvPr id="141" name="Shape 139"/>
          <p:cNvSpPr/>
          <p:nvPr/>
        </p:nvSpPr>
        <p:spPr>
          <a:xfrm>
            <a:off x="114042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110385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26</a:t>
            </a:r>
            <a:endParaRPr lang="en-US" sz="700" dirty="0"/>
          </a:p>
        </p:txBody>
      </p:sp>
      <p:sp>
        <p:nvSpPr>
          <p:cNvPr id="143" name="Shape 141"/>
          <p:cNvSpPr/>
          <p:nvPr/>
        </p:nvSpPr>
        <p:spPr>
          <a:xfrm>
            <a:off x="115138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4" name="Text 142"/>
          <p:cNvSpPr/>
          <p:nvPr/>
        </p:nvSpPr>
        <p:spPr>
          <a:xfrm>
            <a:off x="111481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9</a:t>
            </a:r>
            <a:endParaRPr lang="en-US" sz="700" dirty="0"/>
          </a:p>
        </p:txBody>
      </p:sp>
      <p:sp>
        <p:nvSpPr>
          <p:cNvPr id="145" name="Shape 143"/>
          <p:cNvSpPr/>
          <p:nvPr/>
        </p:nvSpPr>
        <p:spPr>
          <a:xfrm>
            <a:off x="116235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112577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23</a:t>
            </a:r>
            <a:endParaRPr lang="en-US" sz="700" dirty="0"/>
          </a:p>
        </p:txBody>
      </p:sp>
      <p:sp>
        <p:nvSpPr>
          <p:cNvPr id="147" name="Shape 145"/>
          <p:cNvSpPr/>
          <p:nvPr/>
        </p:nvSpPr>
        <p:spPr>
          <a:xfrm>
            <a:off x="117331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8" name="Text 146"/>
          <p:cNvSpPr/>
          <p:nvPr/>
        </p:nvSpPr>
        <p:spPr>
          <a:xfrm>
            <a:off x="113673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7</a:t>
            </a:r>
            <a:endParaRPr lang="en-US" sz="700" dirty="0"/>
          </a:p>
        </p:txBody>
      </p:sp>
      <p:sp>
        <p:nvSpPr>
          <p:cNvPr id="149" name="Text 147"/>
          <p:cNvSpPr/>
          <p:nvPr/>
        </p:nvSpPr>
        <p:spPr>
          <a:xfrm>
            <a:off x="365760" y="103327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Consents, ground investigation &amp; procurement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3840480" y="1059024"/>
            <a:ext cx="133110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113964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Ground investigation &amp; borehole programme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3840480" y="1185361"/>
            <a:ext cx="430650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153" name="Shape 151"/>
          <p:cNvSpPr/>
          <p:nvPr/>
        </p:nvSpPr>
        <p:spPr>
          <a:xfrm>
            <a:off x="3840480" y="1185361"/>
            <a:ext cx="43065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124601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Geotechnical baseline report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4231980" y="1291730"/>
            <a:ext cx="234900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156" name="Shape 154"/>
          <p:cNvSpPr/>
          <p:nvPr/>
        </p:nvSpPr>
        <p:spPr>
          <a:xfrm>
            <a:off x="4231980" y="1291730"/>
            <a:ext cx="23490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135237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Alignment &amp; tunnel lining design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4310280" y="1398099"/>
            <a:ext cx="469800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159" name="Shape 157"/>
          <p:cNvSpPr/>
          <p:nvPr/>
        </p:nvSpPr>
        <p:spPr>
          <a:xfrm>
            <a:off x="4310280" y="1398099"/>
            <a:ext cx="46980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145874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Planning consent &amp; statutory order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3997080" y="1504468"/>
            <a:ext cx="1096200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162" name="Shape 160"/>
          <p:cNvSpPr/>
          <p:nvPr/>
        </p:nvSpPr>
        <p:spPr>
          <a:xfrm>
            <a:off x="3997080" y="1504468"/>
            <a:ext cx="109620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156511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TBM specification &amp; tender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4623480" y="1610837"/>
            <a:ext cx="352350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165" name="Shape 163"/>
          <p:cNvSpPr/>
          <p:nvPr/>
        </p:nvSpPr>
        <p:spPr>
          <a:xfrm>
            <a:off x="4623480" y="1610837"/>
            <a:ext cx="35235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167148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TBM contract awarded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4932684" y="166066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177785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Consents granted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5010984" y="176703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188422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Launch shaft &amp; site establishment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5014980" y="1909976"/>
            <a:ext cx="156600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199059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establishment &amp; compound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5014980" y="2036313"/>
            <a:ext cx="274050" cy="14929"/>
          </a:xfrm>
          <a:prstGeom prst="roundRect">
            <a:avLst>
              <a:gd name="adj" fmla="val 183750"/>
            </a:avLst>
          </a:prstGeom>
          <a:solidFill>
            <a:srgbClr val="0EA5E9"/>
          </a:solidFill>
          <a:ln/>
        </p:spPr>
      </p:sp>
      <p:sp>
        <p:nvSpPr>
          <p:cNvPr id="174" name="Shape 172"/>
          <p:cNvSpPr/>
          <p:nvPr/>
        </p:nvSpPr>
        <p:spPr>
          <a:xfrm>
            <a:off x="5014980" y="2036313"/>
            <a:ext cx="27405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5" name="Text 173"/>
          <p:cNvSpPr/>
          <p:nvPr/>
        </p:nvSpPr>
        <p:spPr>
          <a:xfrm>
            <a:off x="365760" y="209696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Shaft diaphragm walls</a:t>
            </a:r>
            <a:endParaRPr lang="en-US" sz="900" dirty="0"/>
          </a:p>
        </p:txBody>
      </p:sp>
      <p:sp>
        <p:nvSpPr>
          <p:cNvPr id="176" name="Shape 174"/>
          <p:cNvSpPr/>
          <p:nvPr/>
        </p:nvSpPr>
        <p:spPr>
          <a:xfrm>
            <a:off x="5406480" y="2142682"/>
            <a:ext cx="469800" cy="14929"/>
          </a:xfrm>
          <a:prstGeom prst="roundRect">
            <a:avLst>
              <a:gd name="adj" fmla="val 183750"/>
            </a:avLst>
          </a:prstGeom>
          <a:solidFill>
            <a:srgbClr val="38BDF8"/>
          </a:solidFill>
          <a:ln/>
        </p:spPr>
      </p:sp>
      <p:sp>
        <p:nvSpPr>
          <p:cNvPr id="177" name="Shape 175"/>
          <p:cNvSpPr/>
          <p:nvPr/>
        </p:nvSpPr>
        <p:spPr>
          <a:xfrm>
            <a:off x="5406480" y="2142682"/>
            <a:ext cx="46980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8" name="Text 176"/>
          <p:cNvSpPr/>
          <p:nvPr/>
        </p:nvSpPr>
        <p:spPr>
          <a:xfrm>
            <a:off x="365760" y="220333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Shaft excavation &amp; base slab</a:t>
            </a:r>
            <a:endParaRPr lang="en-US" sz="900" dirty="0"/>
          </a:p>
        </p:txBody>
      </p:sp>
      <p:sp>
        <p:nvSpPr>
          <p:cNvPr id="179" name="Shape 177"/>
          <p:cNvSpPr/>
          <p:nvPr/>
        </p:nvSpPr>
        <p:spPr>
          <a:xfrm>
            <a:off x="5837130" y="2249051"/>
            <a:ext cx="548100" cy="14929"/>
          </a:xfrm>
          <a:prstGeom prst="roundRect">
            <a:avLst>
              <a:gd name="adj" fmla="val 183750"/>
            </a:avLst>
          </a:prstGeom>
          <a:solidFill>
            <a:srgbClr val="0EA5E9"/>
          </a:solidFill>
          <a:ln/>
        </p:spPr>
      </p:sp>
      <p:sp>
        <p:nvSpPr>
          <p:cNvPr id="180" name="Shape 178"/>
          <p:cNvSpPr/>
          <p:nvPr/>
        </p:nvSpPr>
        <p:spPr>
          <a:xfrm>
            <a:off x="5837130" y="2249051"/>
            <a:ext cx="43848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1" name="Text 179"/>
          <p:cNvSpPr/>
          <p:nvPr/>
        </p:nvSpPr>
        <p:spPr>
          <a:xfrm>
            <a:off x="365760" y="230970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Launch chamber &amp; thrust wall</a:t>
            </a:r>
            <a:endParaRPr lang="en-US" sz="900" dirty="0"/>
          </a:p>
        </p:txBody>
      </p:sp>
      <p:sp>
        <p:nvSpPr>
          <p:cNvPr id="182" name="Shape 180"/>
          <p:cNvSpPr/>
          <p:nvPr/>
        </p:nvSpPr>
        <p:spPr>
          <a:xfrm>
            <a:off x="6306930" y="2355420"/>
            <a:ext cx="274050" cy="14929"/>
          </a:xfrm>
          <a:prstGeom prst="roundRect">
            <a:avLst>
              <a:gd name="adj" fmla="val 183750"/>
            </a:avLst>
          </a:prstGeom>
          <a:solidFill>
            <a:srgbClr val="38BDF8"/>
          </a:solidFill>
          <a:ln/>
        </p:spPr>
      </p:sp>
      <p:sp>
        <p:nvSpPr>
          <p:cNvPr id="183" name="Shape 181"/>
          <p:cNvSpPr/>
          <p:nvPr/>
        </p:nvSpPr>
        <p:spPr>
          <a:xfrm>
            <a:off x="6306930" y="2355420"/>
            <a:ext cx="10962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4" name="Text 182"/>
          <p:cNvSpPr/>
          <p:nvPr/>
        </p:nvSpPr>
        <p:spPr>
          <a:xfrm>
            <a:off x="365760" y="241606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Segment production run — first 1,000 rings</a:t>
            </a:r>
            <a:endParaRPr lang="en-US" sz="900" dirty="0"/>
          </a:p>
        </p:txBody>
      </p:sp>
      <p:sp>
        <p:nvSpPr>
          <p:cNvPr id="185" name="Shape 183"/>
          <p:cNvSpPr/>
          <p:nvPr/>
        </p:nvSpPr>
        <p:spPr>
          <a:xfrm>
            <a:off x="5797980" y="2461789"/>
            <a:ext cx="939600" cy="14929"/>
          </a:xfrm>
          <a:prstGeom prst="roundRect">
            <a:avLst>
              <a:gd name="adj" fmla="val 183750"/>
            </a:avLst>
          </a:prstGeom>
          <a:solidFill>
            <a:srgbClr val="0EA5E9"/>
          </a:solidFill>
          <a:ln/>
        </p:spPr>
      </p:sp>
      <p:sp>
        <p:nvSpPr>
          <p:cNvPr id="186" name="Shape 184"/>
          <p:cNvSpPr/>
          <p:nvPr/>
        </p:nvSpPr>
        <p:spPr>
          <a:xfrm>
            <a:off x="5797980" y="2461789"/>
            <a:ext cx="46980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7" name="Text 185"/>
          <p:cNvSpPr/>
          <p:nvPr/>
        </p:nvSpPr>
        <p:spPr>
          <a:xfrm>
            <a:off x="365760" y="252243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Launch shaft ready to receive TBM</a:t>
            </a:r>
            <a:endParaRPr lang="en-US" sz="900" dirty="0"/>
          </a:p>
        </p:txBody>
      </p:sp>
      <p:sp>
        <p:nvSpPr>
          <p:cNvPr id="188" name="Shape 186"/>
          <p:cNvSpPr/>
          <p:nvPr/>
        </p:nvSpPr>
        <p:spPr>
          <a:xfrm>
            <a:off x="6498684" y="251161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9" name="Text 187"/>
          <p:cNvSpPr/>
          <p:nvPr/>
        </p:nvSpPr>
        <p:spPr>
          <a:xfrm>
            <a:off x="365760" y="262880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TBM manufacture, delivery &amp; assembly</a:t>
            </a:r>
            <a:endParaRPr lang="en-US" sz="900" dirty="0"/>
          </a:p>
        </p:txBody>
      </p:sp>
      <p:sp>
        <p:nvSpPr>
          <p:cNvPr id="190" name="Shape 188"/>
          <p:cNvSpPr/>
          <p:nvPr/>
        </p:nvSpPr>
        <p:spPr>
          <a:xfrm>
            <a:off x="5014980" y="2654559"/>
            <a:ext cx="250560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1" name="Text 189"/>
          <p:cNvSpPr/>
          <p:nvPr/>
        </p:nvSpPr>
        <p:spPr>
          <a:xfrm>
            <a:off x="365760" y="273517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TBM detailed design &amp; cutterhead configuration</a:t>
            </a:r>
            <a:endParaRPr lang="en-US" sz="900" dirty="0"/>
          </a:p>
        </p:txBody>
      </p:sp>
      <p:sp>
        <p:nvSpPr>
          <p:cNvPr id="192" name="Shape 190"/>
          <p:cNvSpPr/>
          <p:nvPr/>
        </p:nvSpPr>
        <p:spPr>
          <a:xfrm>
            <a:off x="5014980" y="2780896"/>
            <a:ext cx="469800" cy="14929"/>
          </a:xfrm>
          <a:prstGeom prst="roundRect">
            <a:avLst>
              <a:gd name="adj" fmla="val 183750"/>
            </a:avLst>
          </a:prstGeom>
          <a:solidFill>
            <a:srgbClr val="7C3AED"/>
          </a:solidFill>
          <a:ln/>
        </p:spPr>
      </p:sp>
      <p:sp>
        <p:nvSpPr>
          <p:cNvPr id="193" name="Shape 191"/>
          <p:cNvSpPr/>
          <p:nvPr/>
        </p:nvSpPr>
        <p:spPr>
          <a:xfrm>
            <a:off x="5014980" y="2780896"/>
            <a:ext cx="46980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4" name="Text 192"/>
          <p:cNvSpPr/>
          <p:nvPr/>
        </p:nvSpPr>
        <p:spPr>
          <a:xfrm>
            <a:off x="365760" y="284154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TBM manufacture</a:t>
            </a:r>
            <a:endParaRPr lang="en-US" sz="900" dirty="0"/>
          </a:p>
        </p:txBody>
      </p:sp>
      <p:sp>
        <p:nvSpPr>
          <p:cNvPr id="195" name="Shape 193"/>
          <p:cNvSpPr/>
          <p:nvPr/>
        </p:nvSpPr>
        <p:spPr>
          <a:xfrm>
            <a:off x="5484780" y="2887265"/>
            <a:ext cx="1174500" cy="14929"/>
          </a:xfrm>
          <a:prstGeom prst="roundRect">
            <a:avLst>
              <a:gd name="adj" fmla="val 183750"/>
            </a:avLst>
          </a:prstGeom>
          <a:solidFill>
            <a:srgbClr val="A78BFA"/>
          </a:solidFill>
          <a:ln/>
        </p:spPr>
      </p:sp>
      <p:sp>
        <p:nvSpPr>
          <p:cNvPr id="196" name="Shape 194"/>
          <p:cNvSpPr/>
          <p:nvPr/>
        </p:nvSpPr>
        <p:spPr>
          <a:xfrm>
            <a:off x="5484780" y="2887265"/>
            <a:ext cx="70470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97" name="Text 195"/>
          <p:cNvSpPr/>
          <p:nvPr/>
        </p:nvSpPr>
        <p:spPr>
          <a:xfrm>
            <a:off x="365760" y="294791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Factory acceptance test</a:t>
            </a:r>
            <a:endParaRPr lang="en-US" sz="900" dirty="0"/>
          </a:p>
        </p:txBody>
      </p:sp>
      <p:sp>
        <p:nvSpPr>
          <p:cNvPr id="198" name="Shape 196"/>
          <p:cNvSpPr/>
          <p:nvPr/>
        </p:nvSpPr>
        <p:spPr>
          <a:xfrm>
            <a:off x="6659280" y="2993634"/>
            <a:ext cx="156600" cy="14929"/>
          </a:xfrm>
          <a:prstGeom prst="roundRect">
            <a:avLst>
              <a:gd name="adj" fmla="val 183750"/>
            </a:avLst>
          </a:prstGeom>
          <a:solidFill>
            <a:srgbClr val="7C3AED"/>
          </a:solidFill>
          <a:ln/>
        </p:spPr>
      </p:sp>
      <p:sp>
        <p:nvSpPr>
          <p:cNvPr id="199" name="Text 197"/>
          <p:cNvSpPr/>
          <p:nvPr/>
        </p:nvSpPr>
        <p:spPr>
          <a:xfrm>
            <a:off x="365760" y="305428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TBM shipping &amp; road transport to site</a:t>
            </a:r>
            <a:endParaRPr lang="en-US" sz="900" dirty="0"/>
          </a:p>
        </p:txBody>
      </p:sp>
      <p:sp>
        <p:nvSpPr>
          <p:cNvPr id="200" name="Shape 198"/>
          <p:cNvSpPr/>
          <p:nvPr/>
        </p:nvSpPr>
        <p:spPr>
          <a:xfrm>
            <a:off x="6815880" y="3100003"/>
            <a:ext cx="234900" cy="14929"/>
          </a:xfrm>
          <a:prstGeom prst="roundRect">
            <a:avLst>
              <a:gd name="adj" fmla="val 183750"/>
            </a:avLst>
          </a:prstGeom>
          <a:solidFill>
            <a:srgbClr val="A78BFA"/>
          </a:solidFill>
          <a:ln/>
        </p:spPr>
      </p:sp>
      <p:sp>
        <p:nvSpPr>
          <p:cNvPr id="201" name="Text 199"/>
          <p:cNvSpPr/>
          <p:nvPr/>
        </p:nvSpPr>
        <p:spPr>
          <a:xfrm>
            <a:off x="365760" y="316065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TBM lowering &amp; underground assembly</a:t>
            </a:r>
            <a:endParaRPr lang="en-US" sz="900" dirty="0"/>
          </a:p>
        </p:txBody>
      </p:sp>
      <p:sp>
        <p:nvSpPr>
          <p:cNvPr id="202" name="Shape 200"/>
          <p:cNvSpPr/>
          <p:nvPr/>
        </p:nvSpPr>
        <p:spPr>
          <a:xfrm>
            <a:off x="7050780" y="3206372"/>
            <a:ext cx="352350" cy="14929"/>
          </a:xfrm>
          <a:prstGeom prst="roundRect">
            <a:avLst>
              <a:gd name="adj" fmla="val 183750"/>
            </a:avLst>
          </a:prstGeom>
          <a:solidFill>
            <a:srgbClr val="7C3AED"/>
          </a:solidFill>
          <a:ln/>
        </p:spPr>
      </p:sp>
      <p:sp>
        <p:nvSpPr>
          <p:cNvPr id="203" name="Text 201"/>
          <p:cNvSpPr/>
          <p:nvPr/>
        </p:nvSpPr>
        <p:spPr>
          <a:xfrm>
            <a:off x="365760" y="326702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TBM ready to launch</a:t>
            </a:r>
            <a:endParaRPr lang="en-US" sz="900" dirty="0"/>
          </a:p>
        </p:txBody>
      </p:sp>
      <p:sp>
        <p:nvSpPr>
          <p:cNvPr id="204" name="Shape 202"/>
          <p:cNvSpPr/>
          <p:nvPr/>
        </p:nvSpPr>
        <p:spPr>
          <a:xfrm>
            <a:off x="7438284" y="325619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05" name="Text 203"/>
          <p:cNvSpPr/>
          <p:nvPr/>
        </p:nvSpPr>
        <p:spPr>
          <a:xfrm>
            <a:off x="365760" y="337339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Tunnel drive</a:t>
            </a:r>
            <a:endParaRPr lang="en-US" sz="900" dirty="0"/>
          </a:p>
        </p:txBody>
      </p:sp>
      <p:sp>
        <p:nvSpPr>
          <p:cNvPr id="206" name="Shape 204"/>
          <p:cNvSpPr/>
          <p:nvPr/>
        </p:nvSpPr>
        <p:spPr>
          <a:xfrm>
            <a:off x="7520580" y="3399142"/>
            <a:ext cx="234900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07" name="Text 205"/>
          <p:cNvSpPr/>
          <p:nvPr/>
        </p:nvSpPr>
        <p:spPr>
          <a:xfrm>
            <a:off x="365760" y="347975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TBM launch through the soft eye</a:t>
            </a:r>
            <a:endParaRPr lang="en-US" sz="900" dirty="0"/>
          </a:p>
        </p:txBody>
      </p:sp>
      <p:sp>
        <p:nvSpPr>
          <p:cNvPr id="208" name="Shape 206"/>
          <p:cNvSpPr/>
          <p:nvPr/>
        </p:nvSpPr>
        <p:spPr>
          <a:xfrm>
            <a:off x="7520580" y="3525479"/>
            <a:ext cx="156600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209" name="Text 207"/>
          <p:cNvSpPr/>
          <p:nvPr/>
        </p:nvSpPr>
        <p:spPr>
          <a:xfrm>
            <a:off x="365760" y="358612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Learning-curve drive — first 200 m</a:t>
            </a:r>
            <a:endParaRPr lang="en-US" sz="900" dirty="0"/>
          </a:p>
        </p:txBody>
      </p:sp>
      <p:sp>
        <p:nvSpPr>
          <p:cNvPr id="210" name="Shape 208"/>
          <p:cNvSpPr/>
          <p:nvPr/>
        </p:nvSpPr>
        <p:spPr>
          <a:xfrm>
            <a:off x="7677180" y="3631848"/>
            <a:ext cx="274050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211" name="Text 209"/>
          <p:cNvSpPr/>
          <p:nvPr/>
        </p:nvSpPr>
        <p:spPr>
          <a:xfrm>
            <a:off x="365760" y="369249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Muck removal &amp; spoil haulage system live</a:t>
            </a:r>
            <a:endParaRPr lang="en-US" sz="900" dirty="0"/>
          </a:p>
        </p:txBody>
      </p:sp>
      <p:sp>
        <p:nvSpPr>
          <p:cNvPr id="212" name="Shape 210"/>
          <p:cNvSpPr/>
          <p:nvPr/>
        </p:nvSpPr>
        <p:spPr>
          <a:xfrm>
            <a:off x="7520580" y="3738216"/>
            <a:ext cx="2349000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213" name="Text 211"/>
          <p:cNvSpPr/>
          <p:nvPr/>
        </p:nvSpPr>
        <p:spPr>
          <a:xfrm>
            <a:off x="365760" y="379886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Segment supply &amp; ring delivery logistics</a:t>
            </a:r>
            <a:endParaRPr lang="en-US" sz="900" dirty="0"/>
          </a:p>
        </p:txBody>
      </p:sp>
      <p:sp>
        <p:nvSpPr>
          <p:cNvPr id="214" name="Shape 212"/>
          <p:cNvSpPr/>
          <p:nvPr/>
        </p:nvSpPr>
        <p:spPr>
          <a:xfrm>
            <a:off x="7520580" y="3844585"/>
            <a:ext cx="2349000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215" name="Text 213"/>
          <p:cNvSpPr/>
          <p:nvPr/>
        </p:nvSpPr>
        <p:spPr>
          <a:xfrm>
            <a:off x="365760" y="390523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Settlement monitoring &amp; compensation grouting</a:t>
            </a:r>
            <a:endParaRPr lang="en-US" sz="900" dirty="0"/>
          </a:p>
        </p:txBody>
      </p:sp>
      <p:sp>
        <p:nvSpPr>
          <p:cNvPr id="216" name="Shape 214"/>
          <p:cNvSpPr/>
          <p:nvPr/>
        </p:nvSpPr>
        <p:spPr>
          <a:xfrm>
            <a:off x="7677180" y="3950954"/>
            <a:ext cx="2192400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217" name="Text 215"/>
          <p:cNvSpPr/>
          <p:nvPr/>
        </p:nvSpPr>
        <p:spPr>
          <a:xfrm>
            <a:off x="365760" y="401160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Sustained drive through mixed ground</a:t>
            </a:r>
            <a:endParaRPr lang="en-US" sz="900" dirty="0"/>
          </a:p>
        </p:txBody>
      </p:sp>
      <p:sp>
        <p:nvSpPr>
          <p:cNvPr id="218" name="Shape 216"/>
          <p:cNvSpPr/>
          <p:nvPr/>
        </p:nvSpPr>
        <p:spPr>
          <a:xfrm>
            <a:off x="7951230" y="4057323"/>
            <a:ext cx="861300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219" name="Text 217"/>
          <p:cNvSpPr/>
          <p:nvPr/>
        </p:nvSpPr>
        <p:spPr>
          <a:xfrm>
            <a:off x="365760" y="411797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Hyperbaric intervention &amp; cutter tool change</a:t>
            </a:r>
            <a:endParaRPr lang="en-US" sz="900" dirty="0"/>
          </a:p>
        </p:txBody>
      </p:sp>
      <p:sp>
        <p:nvSpPr>
          <p:cNvPr id="220" name="Shape 218"/>
          <p:cNvSpPr/>
          <p:nvPr/>
        </p:nvSpPr>
        <p:spPr>
          <a:xfrm>
            <a:off x="8812530" y="4163692"/>
            <a:ext cx="117450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221" name="Text 219"/>
          <p:cNvSpPr/>
          <p:nvPr/>
        </p:nvSpPr>
        <p:spPr>
          <a:xfrm>
            <a:off x="365760" y="422434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Drive beneath river crossing</a:t>
            </a:r>
            <a:endParaRPr lang="en-US" sz="900" dirty="0"/>
          </a:p>
        </p:txBody>
      </p:sp>
      <p:sp>
        <p:nvSpPr>
          <p:cNvPr id="222" name="Shape 220"/>
          <p:cNvSpPr/>
          <p:nvPr/>
        </p:nvSpPr>
        <p:spPr>
          <a:xfrm>
            <a:off x="8929980" y="4270061"/>
            <a:ext cx="352350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223" name="Text 221"/>
          <p:cNvSpPr/>
          <p:nvPr/>
        </p:nvSpPr>
        <p:spPr>
          <a:xfrm>
            <a:off x="365760" y="433071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drive to reception shaft</a:t>
            </a:r>
            <a:endParaRPr lang="en-US" sz="900" dirty="0"/>
          </a:p>
        </p:txBody>
      </p:sp>
      <p:sp>
        <p:nvSpPr>
          <p:cNvPr id="224" name="Shape 222"/>
          <p:cNvSpPr/>
          <p:nvPr/>
        </p:nvSpPr>
        <p:spPr>
          <a:xfrm>
            <a:off x="9282330" y="4376430"/>
            <a:ext cx="469800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225" name="Text 223"/>
          <p:cNvSpPr/>
          <p:nvPr/>
        </p:nvSpPr>
        <p:spPr>
          <a:xfrm>
            <a:off x="365760" y="443707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Breakthrough at reception shaft</a:t>
            </a:r>
            <a:endParaRPr lang="en-US" sz="900" dirty="0"/>
          </a:p>
        </p:txBody>
      </p:sp>
      <p:sp>
        <p:nvSpPr>
          <p:cNvPr id="226" name="Shape 224"/>
          <p:cNvSpPr/>
          <p:nvPr/>
        </p:nvSpPr>
        <p:spPr>
          <a:xfrm>
            <a:off x="9669834" y="442625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27" name="Text 225"/>
          <p:cNvSpPr/>
          <p:nvPr/>
        </p:nvSpPr>
        <p:spPr>
          <a:xfrm>
            <a:off x="365760" y="454344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Cross-passages &amp; secondary works</a:t>
            </a:r>
            <a:endParaRPr lang="en-US" sz="900" dirty="0"/>
          </a:p>
        </p:txBody>
      </p:sp>
      <p:sp>
        <p:nvSpPr>
          <p:cNvPr id="228" name="Shape 226"/>
          <p:cNvSpPr/>
          <p:nvPr/>
        </p:nvSpPr>
        <p:spPr>
          <a:xfrm>
            <a:off x="8538480" y="4569201"/>
            <a:ext cx="203580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29" name="Text 227"/>
          <p:cNvSpPr/>
          <p:nvPr/>
        </p:nvSpPr>
        <p:spPr>
          <a:xfrm>
            <a:off x="365760" y="464981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Cross-passage ground treatment</a:t>
            </a:r>
            <a:endParaRPr lang="en-US" sz="900" dirty="0"/>
          </a:p>
        </p:txBody>
      </p:sp>
      <p:sp>
        <p:nvSpPr>
          <p:cNvPr id="230" name="Shape 228"/>
          <p:cNvSpPr/>
          <p:nvPr/>
        </p:nvSpPr>
        <p:spPr>
          <a:xfrm>
            <a:off x="8538480" y="4695537"/>
            <a:ext cx="430650" cy="14929"/>
          </a:xfrm>
          <a:prstGeom prst="roundRect">
            <a:avLst>
              <a:gd name="adj" fmla="val 183750"/>
            </a:avLst>
          </a:prstGeom>
          <a:solidFill>
            <a:srgbClr val="D97706"/>
          </a:solidFill>
          <a:ln/>
        </p:spPr>
      </p:sp>
      <p:sp>
        <p:nvSpPr>
          <p:cNvPr id="231" name="Text 229"/>
          <p:cNvSpPr/>
          <p:nvPr/>
        </p:nvSpPr>
        <p:spPr>
          <a:xfrm>
            <a:off x="365760" y="475618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Cross-passage excavation &amp; lining</a:t>
            </a:r>
            <a:endParaRPr lang="en-US" sz="900" dirty="0"/>
          </a:p>
        </p:txBody>
      </p:sp>
      <p:sp>
        <p:nvSpPr>
          <p:cNvPr id="232" name="Shape 230"/>
          <p:cNvSpPr/>
          <p:nvPr/>
        </p:nvSpPr>
        <p:spPr>
          <a:xfrm>
            <a:off x="8969130" y="4801906"/>
            <a:ext cx="704700" cy="14929"/>
          </a:xfrm>
          <a:prstGeom prst="roundRect">
            <a:avLst>
              <a:gd name="adj" fmla="val 183750"/>
            </a:avLst>
          </a:prstGeom>
          <a:solidFill>
            <a:srgbClr val="F59E0B"/>
          </a:solidFill>
          <a:ln/>
        </p:spPr>
      </p:sp>
      <p:sp>
        <p:nvSpPr>
          <p:cNvPr id="233" name="Text 231"/>
          <p:cNvSpPr/>
          <p:nvPr/>
        </p:nvSpPr>
        <p:spPr>
          <a:xfrm>
            <a:off x="365760" y="486255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Annulus grouting &amp; ring survey</a:t>
            </a:r>
            <a:endParaRPr lang="en-US" sz="900" dirty="0"/>
          </a:p>
        </p:txBody>
      </p:sp>
      <p:sp>
        <p:nvSpPr>
          <p:cNvPr id="234" name="Shape 232"/>
          <p:cNvSpPr/>
          <p:nvPr/>
        </p:nvSpPr>
        <p:spPr>
          <a:xfrm>
            <a:off x="9321480" y="4908275"/>
            <a:ext cx="469800" cy="14929"/>
          </a:xfrm>
          <a:prstGeom prst="roundRect">
            <a:avLst>
              <a:gd name="adj" fmla="val 183750"/>
            </a:avLst>
          </a:prstGeom>
          <a:solidFill>
            <a:srgbClr val="D97706"/>
          </a:solidFill>
          <a:ln/>
        </p:spPr>
      </p:sp>
      <p:sp>
        <p:nvSpPr>
          <p:cNvPr id="235" name="Text 233"/>
          <p:cNvSpPr/>
          <p:nvPr/>
        </p:nvSpPr>
        <p:spPr>
          <a:xfrm>
            <a:off x="365760" y="496892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TBM disassembly &amp; removal</a:t>
            </a:r>
            <a:endParaRPr lang="en-US" sz="900" dirty="0"/>
          </a:p>
        </p:txBody>
      </p:sp>
      <p:sp>
        <p:nvSpPr>
          <p:cNvPr id="236" name="Shape 234"/>
          <p:cNvSpPr/>
          <p:nvPr/>
        </p:nvSpPr>
        <p:spPr>
          <a:xfrm>
            <a:off x="9752130" y="5014644"/>
            <a:ext cx="274050" cy="14929"/>
          </a:xfrm>
          <a:prstGeom prst="roundRect">
            <a:avLst>
              <a:gd name="adj" fmla="val 183750"/>
            </a:avLst>
          </a:prstGeom>
          <a:solidFill>
            <a:srgbClr val="F59E0B"/>
          </a:solidFill>
          <a:ln/>
        </p:spPr>
      </p:sp>
      <p:sp>
        <p:nvSpPr>
          <p:cNvPr id="237" name="Text 235"/>
          <p:cNvSpPr/>
          <p:nvPr/>
        </p:nvSpPr>
        <p:spPr>
          <a:xfrm>
            <a:off x="365760" y="507529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Secondary lining &amp; invert concrete</a:t>
            </a:r>
            <a:endParaRPr lang="en-US" sz="900" dirty="0"/>
          </a:p>
        </p:txBody>
      </p:sp>
      <p:sp>
        <p:nvSpPr>
          <p:cNvPr id="238" name="Shape 236"/>
          <p:cNvSpPr/>
          <p:nvPr/>
        </p:nvSpPr>
        <p:spPr>
          <a:xfrm>
            <a:off x="10026180" y="5121013"/>
            <a:ext cx="548100" cy="14929"/>
          </a:xfrm>
          <a:prstGeom prst="roundRect">
            <a:avLst>
              <a:gd name="adj" fmla="val 183750"/>
            </a:avLst>
          </a:prstGeom>
          <a:solidFill>
            <a:srgbClr val="D97706"/>
          </a:solidFill>
          <a:ln/>
        </p:spPr>
      </p:sp>
      <p:sp>
        <p:nvSpPr>
          <p:cNvPr id="239" name="Text 237"/>
          <p:cNvSpPr/>
          <p:nvPr/>
        </p:nvSpPr>
        <p:spPr>
          <a:xfrm>
            <a:off x="365760" y="518166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Tunnel structurally complete</a:t>
            </a:r>
            <a:endParaRPr lang="en-US" sz="900" dirty="0"/>
          </a:p>
        </p:txBody>
      </p:sp>
      <p:sp>
        <p:nvSpPr>
          <p:cNvPr id="240" name="Shape 238"/>
          <p:cNvSpPr/>
          <p:nvPr/>
        </p:nvSpPr>
        <p:spPr>
          <a:xfrm>
            <a:off x="10491984" y="517083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41" name="Text 239"/>
          <p:cNvSpPr/>
          <p:nvPr/>
        </p:nvSpPr>
        <p:spPr>
          <a:xfrm>
            <a:off x="365760" y="528803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Fit-out, systems &amp; commissioning</a:t>
            </a:r>
            <a:endParaRPr lang="en-US" sz="900" dirty="0"/>
          </a:p>
        </p:txBody>
      </p:sp>
      <p:sp>
        <p:nvSpPr>
          <p:cNvPr id="242" name="Shape 240"/>
          <p:cNvSpPr/>
          <p:nvPr/>
        </p:nvSpPr>
        <p:spPr>
          <a:xfrm>
            <a:off x="10261080" y="5313784"/>
            <a:ext cx="15268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43" name="Text 241"/>
          <p:cNvSpPr/>
          <p:nvPr/>
        </p:nvSpPr>
        <p:spPr>
          <a:xfrm>
            <a:off x="365760" y="539440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Walkway, drainage &amp; cable containment</a:t>
            </a:r>
            <a:endParaRPr lang="en-US" sz="900" dirty="0"/>
          </a:p>
        </p:txBody>
      </p:sp>
      <p:sp>
        <p:nvSpPr>
          <p:cNvPr id="244" name="Shape 242"/>
          <p:cNvSpPr/>
          <p:nvPr/>
        </p:nvSpPr>
        <p:spPr>
          <a:xfrm>
            <a:off x="10261080" y="5440120"/>
            <a:ext cx="430650" cy="14929"/>
          </a:xfrm>
          <a:prstGeom prst="roundRect">
            <a:avLst>
              <a:gd name="adj" fmla="val 183750"/>
            </a:avLst>
          </a:prstGeom>
          <a:solidFill>
            <a:srgbClr val="0D9488"/>
          </a:solidFill>
          <a:ln/>
        </p:spPr>
      </p:sp>
      <p:sp>
        <p:nvSpPr>
          <p:cNvPr id="245" name="Text 243"/>
          <p:cNvSpPr/>
          <p:nvPr/>
        </p:nvSpPr>
        <p:spPr>
          <a:xfrm>
            <a:off x="365760" y="550076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Ventilation fans &amp; ductwork installation</a:t>
            </a:r>
            <a:endParaRPr lang="en-US" sz="900" dirty="0"/>
          </a:p>
        </p:txBody>
      </p:sp>
      <p:sp>
        <p:nvSpPr>
          <p:cNvPr id="246" name="Shape 244"/>
          <p:cNvSpPr/>
          <p:nvPr/>
        </p:nvSpPr>
        <p:spPr>
          <a:xfrm>
            <a:off x="10574280" y="5546489"/>
            <a:ext cx="391500" cy="14929"/>
          </a:xfrm>
          <a:prstGeom prst="roundRect">
            <a:avLst>
              <a:gd name="adj" fmla="val 183750"/>
            </a:avLst>
          </a:prstGeom>
          <a:solidFill>
            <a:srgbClr val="14B8A6"/>
          </a:solidFill>
          <a:ln/>
        </p:spPr>
      </p:sp>
      <p:sp>
        <p:nvSpPr>
          <p:cNvPr id="247" name="Text 245"/>
          <p:cNvSpPr/>
          <p:nvPr/>
        </p:nvSpPr>
        <p:spPr>
          <a:xfrm>
            <a:off x="365760" y="560713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Fire main, hydrants &amp; suppression system</a:t>
            </a:r>
            <a:endParaRPr lang="en-US" sz="900" dirty="0"/>
          </a:p>
        </p:txBody>
      </p:sp>
      <p:sp>
        <p:nvSpPr>
          <p:cNvPr id="248" name="Shape 246"/>
          <p:cNvSpPr/>
          <p:nvPr/>
        </p:nvSpPr>
        <p:spPr>
          <a:xfrm>
            <a:off x="10691730" y="5652858"/>
            <a:ext cx="352350" cy="14929"/>
          </a:xfrm>
          <a:prstGeom prst="roundRect">
            <a:avLst>
              <a:gd name="adj" fmla="val 183750"/>
            </a:avLst>
          </a:prstGeom>
          <a:solidFill>
            <a:srgbClr val="0D9488"/>
          </a:solidFill>
          <a:ln/>
        </p:spPr>
      </p:sp>
      <p:sp>
        <p:nvSpPr>
          <p:cNvPr id="249" name="Text 247"/>
          <p:cNvSpPr/>
          <p:nvPr/>
        </p:nvSpPr>
        <p:spPr>
          <a:xfrm>
            <a:off x="365760" y="571350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Power distribution &amp; tunnel lighting</a:t>
            </a:r>
            <a:endParaRPr lang="en-US" sz="900" dirty="0"/>
          </a:p>
        </p:txBody>
      </p:sp>
      <p:sp>
        <p:nvSpPr>
          <p:cNvPr id="250" name="Shape 248"/>
          <p:cNvSpPr/>
          <p:nvPr/>
        </p:nvSpPr>
        <p:spPr>
          <a:xfrm>
            <a:off x="10730880" y="5759227"/>
            <a:ext cx="391500" cy="14929"/>
          </a:xfrm>
          <a:prstGeom prst="roundRect">
            <a:avLst>
              <a:gd name="adj" fmla="val 183750"/>
            </a:avLst>
          </a:prstGeom>
          <a:solidFill>
            <a:srgbClr val="14B8A6"/>
          </a:solidFill>
          <a:ln/>
        </p:spPr>
      </p:sp>
      <p:sp>
        <p:nvSpPr>
          <p:cNvPr id="251" name="Text 249"/>
          <p:cNvSpPr/>
          <p:nvPr/>
        </p:nvSpPr>
        <p:spPr>
          <a:xfrm>
            <a:off x="365760" y="581987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Comms, SCADA &amp; CCTV installation</a:t>
            </a:r>
            <a:endParaRPr lang="en-US" sz="900" dirty="0"/>
          </a:p>
        </p:txBody>
      </p:sp>
      <p:sp>
        <p:nvSpPr>
          <p:cNvPr id="252" name="Shape 250"/>
          <p:cNvSpPr/>
          <p:nvPr/>
        </p:nvSpPr>
        <p:spPr>
          <a:xfrm>
            <a:off x="10965780" y="5865596"/>
            <a:ext cx="313200" cy="14929"/>
          </a:xfrm>
          <a:prstGeom prst="roundRect">
            <a:avLst>
              <a:gd name="adj" fmla="val 183750"/>
            </a:avLst>
          </a:prstGeom>
          <a:solidFill>
            <a:srgbClr val="0D9488"/>
          </a:solidFill>
          <a:ln/>
        </p:spPr>
      </p:sp>
      <p:sp>
        <p:nvSpPr>
          <p:cNvPr id="253" name="Text 251"/>
          <p:cNvSpPr/>
          <p:nvPr/>
        </p:nvSpPr>
        <p:spPr>
          <a:xfrm>
            <a:off x="365760" y="592624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Hot smoke test &amp; fire drill with emergency services</a:t>
            </a:r>
            <a:endParaRPr lang="en-US" sz="900" dirty="0"/>
          </a:p>
        </p:txBody>
      </p:sp>
      <p:sp>
        <p:nvSpPr>
          <p:cNvPr id="254" name="Shape 252"/>
          <p:cNvSpPr/>
          <p:nvPr/>
        </p:nvSpPr>
        <p:spPr>
          <a:xfrm>
            <a:off x="11435580" y="5971965"/>
            <a:ext cx="117450" cy="14929"/>
          </a:xfrm>
          <a:prstGeom prst="roundRect">
            <a:avLst>
              <a:gd name="adj" fmla="val 183750"/>
            </a:avLst>
          </a:prstGeom>
          <a:solidFill>
            <a:srgbClr val="14B8A6"/>
          </a:solidFill>
          <a:ln/>
        </p:spPr>
      </p:sp>
      <p:sp>
        <p:nvSpPr>
          <p:cNvPr id="255" name="Text 253"/>
          <p:cNvSpPr/>
          <p:nvPr/>
        </p:nvSpPr>
        <p:spPr>
          <a:xfrm>
            <a:off x="365760" y="603261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Safety case &amp; regulator approval</a:t>
            </a:r>
            <a:endParaRPr lang="en-US" sz="900" dirty="0"/>
          </a:p>
        </p:txBody>
      </p:sp>
      <p:sp>
        <p:nvSpPr>
          <p:cNvPr id="256" name="Shape 254"/>
          <p:cNvSpPr/>
          <p:nvPr/>
        </p:nvSpPr>
        <p:spPr>
          <a:xfrm>
            <a:off x="11553030" y="6078334"/>
            <a:ext cx="234900" cy="14929"/>
          </a:xfrm>
          <a:prstGeom prst="roundRect">
            <a:avLst>
              <a:gd name="adj" fmla="val 183750"/>
            </a:avLst>
          </a:prstGeom>
          <a:solidFill>
            <a:srgbClr val="0D9488"/>
          </a:solidFill>
          <a:ln/>
        </p:spPr>
      </p:sp>
      <p:sp>
        <p:nvSpPr>
          <p:cNvPr id="257" name="Text 255"/>
          <p:cNvSpPr/>
          <p:nvPr/>
        </p:nvSpPr>
        <p:spPr>
          <a:xfrm>
            <a:off x="365760" y="613898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Tunnel handed over for operation</a:t>
            </a:r>
            <a:endParaRPr lang="en-US" sz="900" dirty="0"/>
          </a:p>
        </p:txBody>
      </p:sp>
      <p:sp>
        <p:nvSpPr>
          <p:cNvPr id="258" name="Shape 256"/>
          <p:cNvSpPr/>
          <p:nvPr/>
        </p:nvSpPr>
        <p:spPr>
          <a:xfrm>
            <a:off x="11705634" y="612816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59" name="Text 257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investigation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investigation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borehole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Geotech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Geotechnical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Geotech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Alignment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tunnel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statutory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Client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tender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awarded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granted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establishment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establishment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compound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diaphragm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excavation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slab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chamber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thrust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Segment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1,000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receive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assembly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cutterhead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configuration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manufacture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Factory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acceptance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supplier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transport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lowering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underground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assembly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Tunnel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through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eye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Learning-curve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Muck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removal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spoil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haulage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Segment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Settlement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compensation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Instrumentation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Sustained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through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mixed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Hyperbaric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intervention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change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beneath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reception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shaft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Breakthrough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reception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shaft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Cross-passages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secondary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Cross-passage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treatment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Cross-passage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excavation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Annulus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disassembly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TBM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Secondary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Tunnel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2029-05-12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Walkway,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drainage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Fit-out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Ventilation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ductwork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Mechanical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2029-01-27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hydrants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suppression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Mechanical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2029-02-06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Power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distribution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2029-02-16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tunnel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lighting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SCADA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CCTV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smoke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emergency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Client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2029-05-12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Tunnel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2026-07-24T04:16:58Z</dcterms:created>
  <dcterms:modified xsi:type="dcterms:W3CDTF">2026-07-24T04:16:58Z</dcterms:modified>
</cp:coreProperties>
</file>