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284C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46888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</a:rPr>
              <a:t>Webinar Plan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40080" y="3566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</a:rPr>
              <a:t>Free Gantt chart template · gantts.app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Webinar Plan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38404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4747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560832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24256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17</a:t>
            </a:r>
            <a:endParaRPr lang="en-US" sz="700" dirty="0"/>
          </a:p>
        </p:txBody>
      </p:sp>
      <p:sp>
        <p:nvSpPr>
          <p:cNvPr id="7" name="Shape 5"/>
          <p:cNvSpPr/>
          <p:nvPr/>
        </p:nvSpPr>
        <p:spPr>
          <a:xfrm>
            <a:off x="737616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01040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31</a:t>
            </a:r>
            <a:endParaRPr lang="en-US" sz="700" dirty="0"/>
          </a:p>
        </p:txBody>
      </p:sp>
      <p:sp>
        <p:nvSpPr>
          <p:cNvPr id="9" name="Shape 7"/>
          <p:cNvSpPr/>
          <p:nvPr/>
        </p:nvSpPr>
        <p:spPr>
          <a:xfrm>
            <a:off x="914400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77824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14</a:t>
            </a:r>
            <a:endParaRPr lang="en-US" sz="700" dirty="0"/>
          </a:p>
        </p:txBody>
      </p:sp>
      <p:sp>
        <p:nvSpPr>
          <p:cNvPr id="11" name="Shape 9"/>
          <p:cNvSpPr/>
          <p:nvPr/>
        </p:nvSpPr>
        <p:spPr>
          <a:xfrm>
            <a:off x="1091184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054608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28</a:t>
            </a:r>
            <a:endParaRPr lang="en-US" sz="700" dirty="0"/>
          </a:p>
        </p:txBody>
      </p:sp>
      <p:sp>
        <p:nvSpPr>
          <p:cNvPr id="13" name="Text 11"/>
          <p:cNvSpPr/>
          <p:nvPr/>
        </p:nvSpPr>
        <p:spPr>
          <a:xfrm>
            <a:off x="365760" y="1033272"/>
            <a:ext cx="3291840" cy="1737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Plan &amp; topic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3840480" y="1092708"/>
            <a:ext cx="1262743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5" name="Text 13"/>
          <p:cNvSpPr/>
          <p:nvPr/>
        </p:nvSpPr>
        <p:spPr>
          <a:xfrm>
            <a:off x="365760" y="1207008"/>
            <a:ext cx="3291840" cy="1737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Define goals &amp; audience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3840480" y="1252728"/>
            <a:ext cx="505097" cy="82296"/>
          </a:xfrm>
          <a:prstGeom prst="roundRect">
            <a:avLst>
              <a:gd name="adj" fmla="val 33333"/>
            </a:avLst>
          </a:prstGeom>
          <a:solidFill>
            <a:srgbClr val="0284C7"/>
          </a:solidFill>
          <a:ln/>
        </p:spPr>
      </p:sp>
      <p:sp>
        <p:nvSpPr>
          <p:cNvPr id="17" name="Shape 15"/>
          <p:cNvSpPr/>
          <p:nvPr/>
        </p:nvSpPr>
        <p:spPr>
          <a:xfrm>
            <a:off x="3840480" y="1252728"/>
            <a:ext cx="505097" cy="8229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8" name="Text 16"/>
          <p:cNvSpPr/>
          <p:nvPr/>
        </p:nvSpPr>
        <p:spPr>
          <a:xfrm>
            <a:off x="365760" y="1380744"/>
            <a:ext cx="3291840" cy="1737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Choose topic, format &amp; date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4219303" y="1426464"/>
            <a:ext cx="505097" cy="82296"/>
          </a:xfrm>
          <a:prstGeom prst="roundRect">
            <a:avLst>
              <a:gd name="adj" fmla="val 33333"/>
            </a:avLst>
          </a:prstGeom>
          <a:solidFill>
            <a:srgbClr val="0EA5E9"/>
          </a:solidFill>
          <a:ln/>
        </p:spPr>
      </p:sp>
      <p:sp>
        <p:nvSpPr>
          <p:cNvPr id="20" name="Shape 18"/>
          <p:cNvSpPr/>
          <p:nvPr/>
        </p:nvSpPr>
        <p:spPr>
          <a:xfrm>
            <a:off x="4219303" y="1426464"/>
            <a:ext cx="505097" cy="8229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21" name="Text 19"/>
          <p:cNvSpPr/>
          <p:nvPr/>
        </p:nvSpPr>
        <p:spPr>
          <a:xfrm>
            <a:off x="365760" y="1554480"/>
            <a:ext cx="3291840" cy="1737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Confirm speakers &amp; platform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4471851" y="1600200"/>
            <a:ext cx="631371" cy="82296"/>
          </a:xfrm>
          <a:prstGeom prst="roundRect">
            <a:avLst>
              <a:gd name="adj" fmla="val 33333"/>
            </a:avLst>
          </a:prstGeom>
          <a:solidFill>
            <a:srgbClr val="38BDF8"/>
          </a:solidFill>
          <a:ln/>
        </p:spPr>
      </p:sp>
      <p:sp>
        <p:nvSpPr>
          <p:cNvPr id="23" name="Shape 21"/>
          <p:cNvSpPr/>
          <p:nvPr/>
        </p:nvSpPr>
        <p:spPr>
          <a:xfrm>
            <a:off x="4471851" y="1600200"/>
            <a:ext cx="505097" cy="8229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24" name="Text 22"/>
          <p:cNvSpPr/>
          <p:nvPr/>
        </p:nvSpPr>
        <p:spPr>
          <a:xfrm>
            <a:off x="365760" y="1728216"/>
            <a:ext cx="3291840" cy="1737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Webinar confirmed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5020927" y="1751076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26" name="Text 24"/>
          <p:cNvSpPr/>
          <p:nvPr/>
        </p:nvSpPr>
        <p:spPr>
          <a:xfrm>
            <a:off x="365760" y="1901952"/>
            <a:ext cx="3291840" cy="1737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Registration &amp; assets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5103223" y="1961388"/>
            <a:ext cx="2272937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28" name="Text 26"/>
          <p:cNvSpPr/>
          <p:nvPr/>
        </p:nvSpPr>
        <p:spPr>
          <a:xfrm>
            <a:off x="365760" y="2075688"/>
            <a:ext cx="3291840" cy="1737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Build registration &amp; landing page</a:t>
            </a:r>
            <a:endParaRPr lang="en-US" sz="900" dirty="0"/>
          </a:p>
        </p:txBody>
      </p:sp>
      <p:sp>
        <p:nvSpPr>
          <p:cNvPr id="29" name="Shape 27"/>
          <p:cNvSpPr/>
          <p:nvPr/>
        </p:nvSpPr>
        <p:spPr>
          <a:xfrm>
            <a:off x="5103223" y="2121408"/>
            <a:ext cx="1010194" cy="82296"/>
          </a:xfrm>
          <a:prstGeom prst="roundRect">
            <a:avLst>
              <a:gd name="adj" fmla="val 33333"/>
            </a:avLst>
          </a:prstGeom>
          <a:solidFill>
            <a:srgbClr val="2563EB"/>
          </a:solidFill>
          <a:ln/>
        </p:spPr>
      </p:sp>
      <p:sp>
        <p:nvSpPr>
          <p:cNvPr id="30" name="Shape 28"/>
          <p:cNvSpPr/>
          <p:nvPr/>
        </p:nvSpPr>
        <p:spPr>
          <a:xfrm>
            <a:off x="5103223" y="2121408"/>
            <a:ext cx="505097" cy="8229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31" name="Text 29"/>
          <p:cNvSpPr/>
          <p:nvPr/>
        </p:nvSpPr>
        <p:spPr>
          <a:xfrm>
            <a:off x="365760" y="2249424"/>
            <a:ext cx="3291840" cy="1737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Create slides &amp; content</a:t>
            </a:r>
            <a:endParaRPr lang="en-US" sz="900" dirty="0"/>
          </a:p>
        </p:txBody>
      </p:sp>
      <p:sp>
        <p:nvSpPr>
          <p:cNvPr id="32" name="Shape 30"/>
          <p:cNvSpPr/>
          <p:nvPr/>
        </p:nvSpPr>
        <p:spPr>
          <a:xfrm>
            <a:off x="5355771" y="2295144"/>
            <a:ext cx="1767840" cy="82296"/>
          </a:xfrm>
          <a:prstGeom prst="roundRect">
            <a:avLst>
              <a:gd name="adj" fmla="val 33333"/>
            </a:avLst>
          </a:prstGeom>
          <a:solidFill>
            <a:srgbClr val="3B82F6"/>
          </a:solidFill>
          <a:ln/>
        </p:spPr>
      </p:sp>
      <p:sp>
        <p:nvSpPr>
          <p:cNvPr id="33" name="Shape 31"/>
          <p:cNvSpPr/>
          <p:nvPr/>
        </p:nvSpPr>
        <p:spPr>
          <a:xfrm>
            <a:off x="5355771" y="2295144"/>
            <a:ext cx="353568" cy="82296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34" name="Text 32"/>
          <p:cNvSpPr/>
          <p:nvPr/>
        </p:nvSpPr>
        <p:spPr>
          <a:xfrm>
            <a:off x="365760" y="2423160"/>
            <a:ext cx="3291840" cy="1737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Design promo assets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5608320" y="2468880"/>
            <a:ext cx="757646" cy="82296"/>
          </a:xfrm>
          <a:prstGeom prst="roundRect">
            <a:avLst>
              <a:gd name="adj" fmla="val 33333"/>
            </a:avLst>
          </a:prstGeom>
          <a:solidFill>
            <a:srgbClr val="60A5FA"/>
          </a:solidFill>
          <a:ln/>
        </p:spPr>
      </p:sp>
      <p:sp>
        <p:nvSpPr>
          <p:cNvPr id="36" name="Text 34"/>
          <p:cNvSpPr/>
          <p:nvPr/>
        </p:nvSpPr>
        <p:spPr>
          <a:xfrm>
            <a:off x="365760" y="2596896"/>
            <a:ext cx="3291840" cy="1737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Assets ready</a:t>
            </a:r>
            <a:endParaRPr lang="en-US" sz="900" dirty="0"/>
          </a:p>
        </p:txBody>
      </p:sp>
      <p:sp>
        <p:nvSpPr>
          <p:cNvPr id="37" name="Shape 35"/>
          <p:cNvSpPr/>
          <p:nvPr/>
        </p:nvSpPr>
        <p:spPr>
          <a:xfrm>
            <a:off x="7293864" y="2619756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38" name="Text 36"/>
          <p:cNvSpPr/>
          <p:nvPr/>
        </p:nvSpPr>
        <p:spPr>
          <a:xfrm>
            <a:off x="365760" y="2770632"/>
            <a:ext cx="3291840" cy="1737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Promotion</a:t>
            </a:r>
            <a:endParaRPr lang="en-US" sz="900" dirty="0"/>
          </a:p>
        </p:txBody>
      </p:sp>
      <p:sp>
        <p:nvSpPr>
          <p:cNvPr id="39" name="Shape 37"/>
          <p:cNvSpPr/>
          <p:nvPr/>
        </p:nvSpPr>
        <p:spPr>
          <a:xfrm>
            <a:off x="6113417" y="2830068"/>
            <a:ext cx="3030583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40" name="Text 38"/>
          <p:cNvSpPr/>
          <p:nvPr/>
        </p:nvSpPr>
        <p:spPr>
          <a:xfrm>
            <a:off x="365760" y="2944368"/>
            <a:ext cx="3291840" cy="1737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Announce &amp; email sequence</a:t>
            </a:r>
            <a:endParaRPr lang="en-US" sz="900" dirty="0"/>
          </a:p>
        </p:txBody>
      </p:sp>
      <p:sp>
        <p:nvSpPr>
          <p:cNvPr id="41" name="Shape 39"/>
          <p:cNvSpPr/>
          <p:nvPr/>
        </p:nvSpPr>
        <p:spPr>
          <a:xfrm>
            <a:off x="6113417" y="2990088"/>
            <a:ext cx="2525486" cy="82296"/>
          </a:xfrm>
          <a:prstGeom prst="roundRect">
            <a:avLst>
              <a:gd name="adj" fmla="val 33333"/>
            </a:avLst>
          </a:prstGeom>
          <a:solidFill>
            <a:srgbClr val="7C3AED"/>
          </a:solidFill>
          <a:ln/>
        </p:spPr>
      </p:sp>
      <p:sp>
        <p:nvSpPr>
          <p:cNvPr id="42" name="Text 40"/>
          <p:cNvSpPr/>
          <p:nvPr/>
        </p:nvSpPr>
        <p:spPr>
          <a:xfrm>
            <a:off x="365760" y="3118104"/>
            <a:ext cx="3291840" cy="1737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Social &amp; partner promotion</a:t>
            </a:r>
            <a:endParaRPr lang="en-US" sz="900" dirty="0"/>
          </a:p>
        </p:txBody>
      </p:sp>
      <p:sp>
        <p:nvSpPr>
          <p:cNvPr id="43" name="Shape 41"/>
          <p:cNvSpPr/>
          <p:nvPr/>
        </p:nvSpPr>
        <p:spPr>
          <a:xfrm>
            <a:off x="6365966" y="3163824"/>
            <a:ext cx="2272937" cy="82296"/>
          </a:xfrm>
          <a:prstGeom prst="roundRect">
            <a:avLst>
              <a:gd name="adj" fmla="val 33333"/>
            </a:avLst>
          </a:prstGeom>
          <a:solidFill>
            <a:srgbClr val="8B5CF6"/>
          </a:solidFill>
          <a:ln/>
        </p:spPr>
      </p:sp>
      <p:sp>
        <p:nvSpPr>
          <p:cNvPr id="44" name="Text 42"/>
          <p:cNvSpPr/>
          <p:nvPr/>
        </p:nvSpPr>
        <p:spPr>
          <a:xfrm>
            <a:off x="365760" y="3291840"/>
            <a:ext cx="3291840" cy="1737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Paid promotion (optional)</a:t>
            </a:r>
            <a:endParaRPr lang="en-US" sz="900" dirty="0"/>
          </a:p>
        </p:txBody>
      </p:sp>
      <p:sp>
        <p:nvSpPr>
          <p:cNvPr id="45" name="Shape 43"/>
          <p:cNvSpPr/>
          <p:nvPr/>
        </p:nvSpPr>
        <p:spPr>
          <a:xfrm>
            <a:off x="6871063" y="3337560"/>
            <a:ext cx="1262743" cy="82296"/>
          </a:xfrm>
          <a:prstGeom prst="roundRect">
            <a:avLst>
              <a:gd name="adj" fmla="val 33333"/>
            </a:avLst>
          </a:prstGeom>
          <a:solidFill>
            <a:srgbClr val="A855F7"/>
          </a:solidFill>
          <a:ln/>
        </p:spPr>
      </p:sp>
      <p:sp>
        <p:nvSpPr>
          <p:cNvPr id="46" name="Text 44"/>
          <p:cNvSpPr/>
          <p:nvPr/>
        </p:nvSpPr>
        <p:spPr>
          <a:xfrm>
            <a:off x="365760" y="3465576"/>
            <a:ext cx="3291840" cy="1737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Registration goal reached</a:t>
            </a:r>
            <a:endParaRPr lang="en-US" sz="900" dirty="0"/>
          </a:p>
        </p:txBody>
      </p:sp>
      <p:sp>
        <p:nvSpPr>
          <p:cNvPr id="47" name="Shape 45"/>
          <p:cNvSpPr/>
          <p:nvPr/>
        </p:nvSpPr>
        <p:spPr>
          <a:xfrm>
            <a:off x="9061704" y="3488436"/>
            <a:ext cx="164592" cy="164592"/>
          </a:xfrm>
          <a:prstGeom prst="diamond">
            <a:avLst/>
          </a:prstGeom>
          <a:solidFill>
            <a:srgbClr val="EF4444"/>
          </a:solidFill>
          <a:ln/>
        </p:spPr>
      </p:sp>
      <p:sp>
        <p:nvSpPr>
          <p:cNvPr id="48" name="Text 46"/>
          <p:cNvSpPr/>
          <p:nvPr/>
        </p:nvSpPr>
        <p:spPr>
          <a:xfrm>
            <a:off x="365760" y="3639312"/>
            <a:ext cx="3291840" cy="1737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Rehearsal &amp; prep</a:t>
            </a:r>
            <a:endParaRPr lang="en-US" sz="900" dirty="0"/>
          </a:p>
        </p:txBody>
      </p:sp>
      <p:sp>
        <p:nvSpPr>
          <p:cNvPr id="49" name="Shape 47"/>
          <p:cNvSpPr/>
          <p:nvPr/>
        </p:nvSpPr>
        <p:spPr>
          <a:xfrm>
            <a:off x="8260080" y="3698748"/>
            <a:ext cx="1767840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50" name="Text 48"/>
          <p:cNvSpPr/>
          <p:nvPr/>
        </p:nvSpPr>
        <p:spPr>
          <a:xfrm>
            <a:off x="365760" y="3813048"/>
            <a:ext cx="3291840" cy="1737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Speaker prep &amp; content review</a:t>
            </a:r>
            <a:endParaRPr lang="en-US" sz="900" dirty="0"/>
          </a:p>
        </p:txBody>
      </p:sp>
      <p:sp>
        <p:nvSpPr>
          <p:cNvPr id="51" name="Shape 49"/>
          <p:cNvSpPr/>
          <p:nvPr/>
        </p:nvSpPr>
        <p:spPr>
          <a:xfrm>
            <a:off x="8260080" y="3858768"/>
            <a:ext cx="883920" cy="82296"/>
          </a:xfrm>
          <a:prstGeom prst="roundRect">
            <a:avLst>
              <a:gd name="adj" fmla="val 33333"/>
            </a:avLst>
          </a:prstGeom>
          <a:solidFill>
            <a:srgbClr val="EA580C"/>
          </a:solidFill>
          <a:ln/>
        </p:spPr>
      </p:sp>
      <p:sp>
        <p:nvSpPr>
          <p:cNvPr id="52" name="Text 50"/>
          <p:cNvSpPr/>
          <p:nvPr/>
        </p:nvSpPr>
        <p:spPr>
          <a:xfrm>
            <a:off x="365760" y="3986784"/>
            <a:ext cx="3291840" cy="1737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Tech check &amp; dry run</a:t>
            </a:r>
            <a:endParaRPr lang="en-US" sz="900" dirty="0"/>
          </a:p>
        </p:txBody>
      </p:sp>
      <p:sp>
        <p:nvSpPr>
          <p:cNvPr id="53" name="Shape 51"/>
          <p:cNvSpPr/>
          <p:nvPr/>
        </p:nvSpPr>
        <p:spPr>
          <a:xfrm>
            <a:off x="9144000" y="4032504"/>
            <a:ext cx="505097" cy="82296"/>
          </a:xfrm>
          <a:prstGeom prst="roundRect">
            <a:avLst>
              <a:gd name="adj" fmla="val 33333"/>
            </a:avLst>
          </a:prstGeom>
          <a:solidFill>
            <a:srgbClr val="F97316"/>
          </a:solidFill>
          <a:ln/>
        </p:spPr>
      </p:sp>
      <p:sp>
        <p:nvSpPr>
          <p:cNvPr id="54" name="Text 52"/>
          <p:cNvSpPr/>
          <p:nvPr/>
        </p:nvSpPr>
        <p:spPr>
          <a:xfrm>
            <a:off x="365760" y="4160520"/>
            <a:ext cx="3291840" cy="1737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Reminder emails</a:t>
            </a:r>
            <a:endParaRPr lang="en-US" sz="900" dirty="0"/>
          </a:p>
        </p:txBody>
      </p:sp>
      <p:sp>
        <p:nvSpPr>
          <p:cNvPr id="55" name="Shape 53"/>
          <p:cNvSpPr/>
          <p:nvPr/>
        </p:nvSpPr>
        <p:spPr>
          <a:xfrm>
            <a:off x="9396549" y="4206240"/>
            <a:ext cx="631371" cy="82296"/>
          </a:xfrm>
          <a:prstGeom prst="roundRect">
            <a:avLst>
              <a:gd name="adj" fmla="val 33333"/>
            </a:avLst>
          </a:prstGeom>
          <a:solidFill>
            <a:srgbClr val="FB923C"/>
          </a:solidFill>
          <a:ln/>
        </p:spPr>
      </p:sp>
      <p:sp>
        <p:nvSpPr>
          <p:cNvPr id="56" name="Text 54"/>
          <p:cNvSpPr/>
          <p:nvPr/>
        </p:nvSpPr>
        <p:spPr>
          <a:xfrm>
            <a:off x="365760" y="4334256"/>
            <a:ext cx="3291840" cy="1737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Ready to go live</a:t>
            </a:r>
            <a:endParaRPr lang="en-US" sz="900" dirty="0"/>
          </a:p>
        </p:txBody>
      </p:sp>
      <p:sp>
        <p:nvSpPr>
          <p:cNvPr id="57" name="Shape 55"/>
          <p:cNvSpPr/>
          <p:nvPr/>
        </p:nvSpPr>
        <p:spPr>
          <a:xfrm>
            <a:off x="9945624" y="4357116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58" name="Text 56"/>
          <p:cNvSpPr/>
          <p:nvPr/>
        </p:nvSpPr>
        <p:spPr>
          <a:xfrm>
            <a:off x="365760" y="4507992"/>
            <a:ext cx="3291840" cy="1737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Live event</a:t>
            </a:r>
            <a:endParaRPr lang="en-US" sz="900" dirty="0"/>
          </a:p>
        </p:txBody>
      </p:sp>
      <p:sp>
        <p:nvSpPr>
          <p:cNvPr id="59" name="Shape 57"/>
          <p:cNvSpPr/>
          <p:nvPr/>
        </p:nvSpPr>
        <p:spPr>
          <a:xfrm>
            <a:off x="10027920" y="4567428"/>
            <a:ext cx="252549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60" name="Text 58"/>
          <p:cNvSpPr/>
          <p:nvPr/>
        </p:nvSpPr>
        <p:spPr>
          <a:xfrm>
            <a:off x="365760" y="4681728"/>
            <a:ext cx="3291840" cy="1737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Go live &amp; host</a:t>
            </a:r>
            <a:endParaRPr lang="en-US" sz="900" dirty="0"/>
          </a:p>
        </p:txBody>
      </p:sp>
      <p:sp>
        <p:nvSpPr>
          <p:cNvPr id="61" name="Shape 59"/>
          <p:cNvSpPr/>
          <p:nvPr/>
        </p:nvSpPr>
        <p:spPr>
          <a:xfrm>
            <a:off x="10027920" y="4727448"/>
            <a:ext cx="126274" cy="82296"/>
          </a:xfrm>
          <a:prstGeom prst="roundRect">
            <a:avLst>
              <a:gd name="adj" fmla="val 33333"/>
            </a:avLst>
          </a:prstGeom>
          <a:solidFill>
            <a:srgbClr val="DB2777"/>
          </a:solidFill>
          <a:ln/>
        </p:spPr>
      </p:sp>
      <p:sp>
        <p:nvSpPr>
          <p:cNvPr id="62" name="Text 60"/>
          <p:cNvSpPr/>
          <p:nvPr/>
        </p:nvSpPr>
        <p:spPr>
          <a:xfrm>
            <a:off x="365760" y="4855464"/>
            <a:ext cx="3291840" cy="1737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Moderate Q&amp;A &amp; engagement</a:t>
            </a:r>
            <a:endParaRPr lang="en-US" sz="900" dirty="0"/>
          </a:p>
        </p:txBody>
      </p:sp>
      <p:sp>
        <p:nvSpPr>
          <p:cNvPr id="63" name="Shape 61"/>
          <p:cNvSpPr/>
          <p:nvPr/>
        </p:nvSpPr>
        <p:spPr>
          <a:xfrm>
            <a:off x="10027920" y="4901184"/>
            <a:ext cx="126274" cy="82296"/>
          </a:xfrm>
          <a:prstGeom prst="roundRect">
            <a:avLst>
              <a:gd name="adj" fmla="val 33333"/>
            </a:avLst>
          </a:prstGeom>
          <a:solidFill>
            <a:srgbClr val="EC4899"/>
          </a:solidFill>
          <a:ln/>
        </p:spPr>
      </p:sp>
      <p:sp>
        <p:nvSpPr>
          <p:cNvPr id="64" name="Text 62"/>
          <p:cNvSpPr/>
          <p:nvPr/>
        </p:nvSpPr>
        <p:spPr>
          <a:xfrm>
            <a:off x="365760" y="5029200"/>
            <a:ext cx="3291840" cy="1737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Webinar delivered</a:t>
            </a:r>
            <a:endParaRPr lang="en-US" sz="900" dirty="0"/>
          </a:p>
        </p:txBody>
      </p:sp>
      <p:sp>
        <p:nvSpPr>
          <p:cNvPr id="65" name="Shape 63"/>
          <p:cNvSpPr/>
          <p:nvPr/>
        </p:nvSpPr>
        <p:spPr>
          <a:xfrm>
            <a:off x="10071898" y="5052060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66" name="Text 64"/>
          <p:cNvSpPr/>
          <p:nvPr/>
        </p:nvSpPr>
        <p:spPr>
          <a:xfrm>
            <a:off x="365760" y="5202936"/>
            <a:ext cx="3291840" cy="1737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Follow-up</a:t>
            </a:r>
            <a:endParaRPr lang="en-US" sz="900" dirty="0"/>
          </a:p>
        </p:txBody>
      </p:sp>
      <p:sp>
        <p:nvSpPr>
          <p:cNvPr id="67" name="Shape 65"/>
          <p:cNvSpPr/>
          <p:nvPr/>
        </p:nvSpPr>
        <p:spPr>
          <a:xfrm>
            <a:off x="10154194" y="5262372"/>
            <a:ext cx="1515291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68" name="Text 66"/>
          <p:cNvSpPr/>
          <p:nvPr/>
        </p:nvSpPr>
        <p:spPr>
          <a:xfrm>
            <a:off x="365760" y="5376672"/>
            <a:ext cx="3291840" cy="1737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Publish recording</a:t>
            </a:r>
            <a:endParaRPr lang="en-US" sz="900" dirty="0"/>
          </a:p>
        </p:txBody>
      </p:sp>
      <p:sp>
        <p:nvSpPr>
          <p:cNvPr id="69" name="Shape 67"/>
          <p:cNvSpPr/>
          <p:nvPr/>
        </p:nvSpPr>
        <p:spPr>
          <a:xfrm>
            <a:off x="10154194" y="5422392"/>
            <a:ext cx="378823" cy="82296"/>
          </a:xfrm>
          <a:prstGeom prst="roundRect">
            <a:avLst>
              <a:gd name="adj" fmla="val 33333"/>
            </a:avLst>
          </a:prstGeom>
          <a:solidFill>
            <a:srgbClr val="059669"/>
          </a:solidFill>
          <a:ln/>
        </p:spPr>
      </p:sp>
      <p:sp>
        <p:nvSpPr>
          <p:cNvPr id="70" name="Text 68"/>
          <p:cNvSpPr/>
          <p:nvPr/>
        </p:nvSpPr>
        <p:spPr>
          <a:xfrm>
            <a:off x="365760" y="5550408"/>
            <a:ext cx="3291840" cy="1737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Follow-up emails &amp; nurture</a:t>
            </a:r>
            <a:endParaRPr lang="en-US" sz="900" dirty="0"/>
          </a:p>
        </p:txBody>
      </p:sp>
      <p:sp>
        <p:nvSpPr>
          <p:cNvPr id="71" name="Shape 69"/>
          <p:cNvSpPr/>
          <p:nvPr/>
        </p:nvSpPr>
        <p:spPr>
          <a:xfrm>
            <a:off x="10280469" y="5596128"/>
            <a:ext cx="1010194" cy="82296"/>
          </a:xfrm>
          <a:prstGeom prst="roundRect">
            <a:avLst>
              <a:gd name="adj" fmla="val 33333"/>
            </a:avLst>
          </a:prstGeom>
          <a:solidFill>
            <a:srgbClr val="10B981"/>
          </a:solidFill>
          <a:ln/>
        </p:spPr>
      </p:sp>
      <p:sp>
        <p:nvSpPr>
          <p:cNvPr id="72" name="Text 70"/>
          <p:cNvSpPr/>
          <p:nvPr/>
        </p:nvSpPr>
        <p:spPr>
          <a:xfrm>
            <a:off x="365760" y="5724144"/>
            <a:ext cx="3291840" cy="1737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Hand leads to sales</a:t>
            </a:r>
            <a:endParaRPr lang="en-US" sz="900" dirty="0"/>
          </a:p>
        </p:txBody>
      </p:sp>
      <p:sp>
        <p:nvSpPr>
          <p:cNvPr id="73" name="Shape 71"/>
          <p:cNvSpPr/>
          <p:nvPr/>
        </p:nvSpPr>
        <p:spPr>
          <a:xfrm>
            <a:off x="10533017" y="5769864"/>
            <a:ext cx="631371" cy="82296"/>
          </a:xfrm>
          <a:prstGeom prst="roundRect">
            <a:avLst>
              <a:gd name="adj" fmla="val 33333"/>
            </a:avLst>
          </a:prstGeom>
          <a:solidFill>
            <a:srgbClr val="34D399"/>
          </a:solidFill>
          <a:ln/>
        </p:spPr>
      </p:sp>
      <p:sp>
        <p:nvSpPr>
          <p:cNvPr id="74" name="Text 72"/>
          <p:cNvSpPr/>
          <p:nvPr/>
        </p:nvSpPr>
        <p:spPr>
          <a:xfrm>
            <a:off x="365760" y="5897880"/>
            <a:ext cx="3291840" cy="1737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Measure &amp; report</a:t>
            </a:r>
            <a:endParaRPr lang="en-US" sz="900" dirty="0"/>
          </a:p>
        </p:txBody>
      </p:sp>
      <p:sp>
        <p:nvSpPr>
          <p:cNvPr id="75" name="Shape 73"/>
          <p:cNvSpPr/>
          <p:nvPr/>
        </p:nvSpPr>
        <p:spPr>
          <a:xfrm>
            <a:off x="10911840" y="5943600"/>
            <a:ext cx="631371" cy="82296"/>
          </a:xfrm>
          <a:prstGeom prst="roundRect">
            <a:avLst>
              <a:gd name="adj" fmla="val 33333"/>
            </a:avLst>
          </a:prstGeom>
          <a:solidFill>
            <a:srgbClr val="6EE7B7"/>
          </a:solidFill>
          <a:ln/>
        </p:spPr>
      </p:sp>
      <p:sp>
        <p:nvSpPr>
          <p:cNvPr id="76" name="Text 74"/>
          <p:cNvSpPr/>
          <p:nvPr/>
        </p:nvSpPr>
        <p:spPr>
          <a:xfrm>
            <a:off x="365760" y="6071616"/>
            <a:ext cx="3291840" cy="1737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Post-webinar review</a:t>
            </a:r>
            <a:endParaRPr lang="en-US" sz="900" dirty="0"/>
          </a:p>
        </p:txBody>
      </p:sp>
      <p:sp>
        <p:nvSpPr>
          <p:cNvPr id="77" name="Shape 75"/>
          <p:cNvSpPr/>
          <p:nvPr/>
        </p:nvSpPr>
        <p:spPr>
          <a:xfrm>
            <a:off x="11587190" y="6094476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78" name="Text 76"/>
          <p:cNvSpPr/>
          <p:nvPr/>
        </p:nvSpPr>
        <p:spPr>
          <a:xfrm>
            <a:off x="36576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4A3B8"/>
                </a:solidFill>
              </a:rPr>
              <a:t>Made free at gantts.app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Task Schedule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82296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#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84C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Task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84C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Owner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84C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Start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84C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End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84C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Days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84C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84C7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topic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Define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goals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audience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Marketing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Choose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topic,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format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date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Marketing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Confirm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speakers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platform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Marketing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Webinar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confirmed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Registration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assets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Build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registration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landing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Marketing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Create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slides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Speaker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promo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assets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Assets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ready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Promotion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Announce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email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sequence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Marketing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Social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partner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promotion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Marketing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Paid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promotion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(optional)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Marketing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Registration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goal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reached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Rehearsal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prep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Speaker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prep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Speaker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check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dry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run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Marketing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Reminder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emails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Marketing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Ready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live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Live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event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45720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live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host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Host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Moderate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Q&amp;A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engagement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Moderator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Webinar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delivered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Follow-up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Publish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recording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Marketing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Follow-up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emails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nurture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Marketing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Hand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sales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Sales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Measure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report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Marketing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Post-webinar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2026-09-04T20:20:14Z</dcterms:created>
  <dcterms:modified xsi:type="dcterms:W3CDTF">2026-09-04T20:20:14Z</dcterms:modified>
</cp:coreProperties>
</file>