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91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Wind Farm Construction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Wind Farm Construction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683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025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962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304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240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583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3519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861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4798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0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6076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419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7355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698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8634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976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9913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255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1191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34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2470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812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3749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091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5027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1370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6306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2648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7585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3927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8863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5206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0142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6484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1421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7763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2699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9042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3978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0321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5257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1599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6535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2878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7814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157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9093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5435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0372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6714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1650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7993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29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92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4208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0550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7548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182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6765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3107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8044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4386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79322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5665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0601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6943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188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822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83158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9501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84437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0780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8571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205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86995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3337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8273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84616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89552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85894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0831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87173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92109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88452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93388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9730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94667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1009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95945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92288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97224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93566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98503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94845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99781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96124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01060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97403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02339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98681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03618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99960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04896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01239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06175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02517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107454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03796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108732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105075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110011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106353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111290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107632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12568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108911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13847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110189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15126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111468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11640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11274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117683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114025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Text 127"/>
          <p:cNvSpPr/>
          <p:nvPr/>
        </p:nvSpPr>
        <p:spPr>
          <a:xfrm>
            <a:off x="365760" y="10332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Site assessment &amp; resource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3840480" y="1114425"/>
            <a:ext cx="365340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12504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selection &amp; land agreements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3840480" y="1296162"/>
            <a:ext cx="822015" cy="125730"/>
          </a:xfrm>
          <a:prstGeom prst="roundRect">
            <a:avLst>
              <a:gd name="adj" fmla="val 21818"/>
            </a:avLst>
          </a:prstGeom>
          <a:solidFill>
            <a:srgbClr val="64748B"/>
          </a:solidFill>
          <a:ln/>
        </p:spPr>
      </p:sp>
      <p:sp>
        <p:nvSpPr>
          <p:cNvPr id="133" name="Shape 131"/>
          <p:cNvSpPr/>
          <p:nvPr/>
        </p:nvSpPr>
        <p:spPr>
          <a:xfrm>
            <a:off x="3840480" y="1296162"/>
            <a:ext cx="822015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14676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Met mast / LiDAR install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4571160" y="1513332"/>
            <a:ext cx="274005" cy="125730"/>
          </a:xfrm>
          <a:prstGeom prst="roundRect">
            <a:avLst>
              <a:gd name="adj" fmla="val 21818"/>
            </a:avLst>
          </a:prstGeom>
          <a:solidFill>
            <a:srgbClr val="94A3B8"/>
          </a:solidFill>
          <a:ln/>
        </p:spPr>
      </p:sp>
      <p:sp>
        <p:nvSpPr>
          <p:cNvPr id="136" name="Shape 134"/>
          <p:cNvSpPr/>
          <p:nvPr/>
        </p:nvSpPr>
        <p:spPr>
          <a:xfrm>
            <a:off x="4571160" y="1513332"/>
            <a:ext cx="274005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16847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Wind resource measurement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4845165" y="1730502"/>
            <a:ext cx="2648715" cy="125730"/>
          </a:xfrm>
          <a:prstGeom prst="roundRect">
            <a:avLst>
              <a:gd name="adj" fmla="val 21818"/>
            </a:avLst>
          </a:prstGeom>
          <a:solidFill>
            <a:srgbClr val="64748B"/>
          </a:solidFill>
          <a:ln/>
        </p:spPr>
      </p:sp>
      <p:sp>
        <p:nvSpPr>
          <p:cNvPr id="139" name="Shape 137"/>
          <p:cNvSpPr/>
          <p:nvPr/>
        </p:nvSpPr>
        <p:spPr>
          <a:xfrm>
            <a:off x="4845165" y="1730502"/>
            <a:ext cx="2648715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19019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Resource confirmed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7411585" y="194652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21191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Environmental &amp; permitting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5210505" y="2200275"/>
            <a:ext cx="292272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23362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impact assessment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5210505" y="2382012"/>
            <a:ext cx="1644030" cy="125730"/>
          </a:xfrm>
          <a:prstGeom prst="roundRect">
            <a:avLst>
              <a:gd name="adj" fmla="val 21818"/>
            </a:avLst>
          </a:prstGeom>
          <a:solidFill>
            <a:srgbClr val="2563EB"/>
          </a:solidFill>
          <a:ln/>
        </p:spPr>
      </p:sp>
      <p:sp>
        <p:nvSpPr>
          <p:cNvPr id="146" name="Shape 144"/>
          <p:cNvSpPr/>
          <p:nvPr/>
        </p:nvSpPr>
        <p:spPr>
          <a:xfrm>
            <a:off x="5210505" y="2382012"/>
            <a:ext cx="1644030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25534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Noise &amp; avian surveys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5667180" y="2599182"/>
            <a:ext cx="1370025" cy="125730"/>
          </a:xfrm>
          <a:prstGeom prst="roundRect">
            <a:avLst>
              <a:gd name="adj" fmla="val 21818"/>
            </a:avLst>
          </a:prstGeom>
          <a:solidFill>
            <a:srgbClr val="3B82F6"/>
          </a:solidFill>
          <a:ln/>
        </p:spPr>
      </p:sp>
      <p:sp>
        <p:nvSpPr>
          <p:cNvPr id="149" name="Shape 147"/>
          <p:cNvSpPr/>
          <p:nvPr/>
        </p:nvSpPr>
        <p:spPr>
          <a:xfrm>
            <a:off x="5667180" y="2599182"/>
            <a:ext cx="1233023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27706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Planning consent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050930" y="281520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29878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Grid connection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5484510" y="3068955"/>
            <a:ext cx="347073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32049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Connection application &amp; study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5484510" y="3250692"/>
            <a:ext cx="2009370" cy="125730"/>
          </a:xfrm>
          <a:prstGeom prst="roundRect">
            <a:avLst>
              <a:gd name="adj" fmla="val 21818"/>
            </a:avLst>
          </a:prstGeom>
          <a:solidFill>
            <a:srgbClr val="A855F7"/>
          </a:solidFill>
          <a:ln/>
        </p:spPr>
      </p:sp>
      <p:sp>
        <p:nvSpPr>
          <p:cNvPr id="156" name="Shape 154"/>
          <p:cNvSpPr/>
          <p:nvPr/>
        </p:nvSpPr>
        <p:spPr>
          <a:xfrm>
            <a:off x="5484510" y="3250692"/>
            <a:ext cx="1607496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34221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Connection agreement &amp; substation design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7493881" y="3467862"/>
            <a:ext cx="1461360" cy="125730"/>
          </a:xfrm>
          <a:prstGeom prst="roundRect">
            <a:avLst>
              <a:gd name="adj" fmla="val 21818"/>
            </a:avLst>
          </a:prstGeom>
          <a:solidFill>
            <a:srgbClr val="C084FC"/>
          </a:solidFill>
          <a:ln/>
        </p:spPr>
      </p:sp>
      <p:sp>
        <p:nvSpPr>
          <p:cNvPr id="159" name="Shape 157"/>
          <p:cNvSpPr/>
          <p:nvPr/>
        </p:nvSpPr>
        <p:spPr>
          <a:xfrm>
            <a:off x="7493881" y="3467862"/>
            <a:ext cx="438408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6393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Procurement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8133226" y="3720465"/>
            <a:ext cx="18267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38564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Turbine supply agreement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8133226" y="3902202"/>
            <a:ext cx="822015" cy="125730"/>
          </a:xfrm>
          <a:prstGeom prst="roundRect">
            <a:avLst>
              <a:gd name="adj" fmla="val 21818"/>
            </a:avLst>
          </a:prstGeom>
          <a:solidFill>
            <a:srgbClr val="0D9488"/>
          </a:solidFill>
          <a:ln/>
        </p:spPr>
      </p:sp>
      <p:sp>
        <p:nvSpPr>
          <p:cNvPr id="164" name="Shape 162"/>
          <p:cNvSpPr/>
          <p:nvPr/>
        </p:nvSpPr>
        <p:spPr>
          <a:xfrm>
            <a:off x="8133226" y="3902202"/>
            <a:ext cx="328806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407365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Balance of plant &amp; cable orders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8589901" y="4119372"/>
            <a:ext cx="1370025" cy="125730"/>
          </a:xfrm>
          <a:prstGeom prst="roundRect">
            <a:avLst>
              <a:gd name="adj" fmla="val 21818"/>
            </a:avLst>
          </a:prstGeom>
          <a:solidFill>
            <a:srgbClr val="14B8A6"/>
          </a:solidFill>
          <a:ln/>
        </p:spPr>
      </p:sp>
      <p:sp>
        <p:nvSpPr>
          <p:cNvPr id="167" name="Shape 165"/>
          <p:cNvSpPr/>
          <p:nvPr/>
        </p:nvSpPr>
        <p:spPr>
          <a:xfrm>
            <a:off x="8589901" y="4119372"/>
            <a:ext cx="137003" cy="12573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429082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Civil works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9320581" y="4371975"/>
            <a:ext cx="13700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450799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roads &amp; crane pads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9320581" y="4553712"/>
            <a:ext cx="548010" cy="125730"/>
          </a:xfrm>
          <a:prstGeom prst="roundRect">
            <a:avLst>
              <a:gd name="adj" fmla="val 21818"/>
            </a:avLst>
          </a:prstGeom>
          <a:solidFill>
            <a:srgbClr val="F59E0B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472516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Foundations &amp; cure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9685921" y="4770882"/>
            <a:ext cx="822015" cy="125730"/>
          </a:xfrm>
          <a:prstGeom prst="roundRect">
            <a:avLst>
              <a:gd name="adj" fmla="val 21818"/>
            </a:avLst>
          </a:prstGeom>
          <a:solidFill>
            <a:srgbClr val="FBBF24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494233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Cable trenching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9868591" y="4988052"/>
            <a:ext cx="639345" cy="125730"/>
          </a:xfrm>
          <a:prstGeom prst="roundRect">
            <a:avLst>
              <a:gd name="adj" fmla="val 21818"/>
            </a:avLst>
          </a:prstGeom>
          <a:solidFill>
            <a:srgbClr val="F59E0B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15950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Erection &amp; commissioning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10599271" y="5240655"/>
            <a:ext cx="118735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537667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mobilization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0599271" y="5422392"/>
            <a:ext cx="182670" cy="125730"/>
          </a:xfrm>
          <a:prstGeom prst="roundRect">
            <a:avLst>
              <a:gd name="adj" fmla="val 21818"/>
            </a:avLst>
          </a:prstGeom>
          <a:solidFill>
            <a:srgbClr val="0891B2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559384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Tower, nacelle &amp; blade lifts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0763674" y="5639562"/>
            <a:ext cx="593678" cy="125730"/>
          </a:xfrm>
          <a:prstGeom prst="roundRect">
            <a:avLst>
              <a:gd name="adj" fmla="val 21818"/>
            </a:avLst>
          </a:prstGeom>
          <a:solidFill>
            <a:srgbClr val="06B6D4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581101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Electrical termination &amp; testing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11284284" y="5856732"/>
            <a:ext cx="365340" cy="125730"/>
          </a:xfrm>
          <a:prstGeom prst="roundRect">
            <a:avLst>
              <a:gd name="adj" fmla="val 21818"/>
            </a:avLst>
          </a:prstGeom>
          <a:solidFill>
            <a:srgbClr val="0891B2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6028182"/>
            <a:ext cx="3291840" cy="2171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power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11704330" y="60727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LiDAR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Noise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avian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Turbine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Balance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trenching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Tower,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nacelle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lifts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termination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